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15" r:id="rId3"/>
    <p:sldId id="264" r:id="rId4"/>
    <p:sldId id="273" r:id="rId5"/>
    <p:sldId id="306" r:id="rId6"/>
    <p:sldId id="309" r:id="rId7"/>
    <p:sldId id="260" r:id="rId8"/>
    <p:sldId id="267" r:id="rId9"/>
    <p:sldId id="266" r:id="rId10"/>
    <p:sldId id="291" r:id="rId11"/>
    <p:sldId id="295" r:id="rId12"/>
    <p:sldId id="292" r:id="rId13"/>
    <p:sldId id="293" r:id="rId14"/>
    <p:sldId id="296" r:id="rId15"/>
    <p:sldId id="294" r:id="rId16"/>
    <p:sldId id="316" r:id="rId17"/>
    <p:sldId id="299" r:id="rId18"/>
    <p:sldId id="300" r:id="rId19"/>
    <p:sldId id="301" r:id="rId20"/>
    <p:sldId id="302" r:id="rId21"/>
    <p:sldId id="303" r:id="rId22"/>
    <p:sldId id="305" r:id="rId23"/>
    <p:sldId id="265" r:id="rId24"/>
    <p:sldId id="279" r:id="rId25"/>
    <p:sldId id="274" r:id="rId26"/>
    <p:sldId id="275" r:id="rId27"/>
    <p:sldId id="276" r:id="rId28"/>
    <p:sldId id="280" r:id="rId29"/>
    <p:sldId id="281" r:id="rId3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98" autoAdjust="0"/>
    <p:restoredTop sz="94645" autoAdjust="0"/>
  </p:normalViewPr>
  <p:slideViewPr>
    <p:cSldViewPr snapToGrid="0">
      <p:cViewPr varScale="1">
        <p:scale>
          <a:sx n="90" d="100"/>
          <a:sy n="90" d="100"/>
        </p:scale>
        <p:origin x="-1147" y="-82"/>
      </p:cViewPr>
      <p:guideLst>
        <p:guide orient="horz" pos="2160"/>
        <p:guide pos="2880"/>
      </p:guideLst>
    </p:cSldViewPr>
  </p:slideViewPr>
  <p:notesTextViewPr>
    <p:cViewPr>
      <p:scale>
        <a:sx n="1" d="1"/>
        <a:sy n="1" d="1"/>
      </p:scale>
      <p:origin x="0" y="0"/>
    </p:cViewPr>
  </p:notesTextViewPr>
  <p:sorterViewPr>
    <p:cViewPr>
      <p:scale>
        <a:sx n="100" d="100"/>
        <a:sy n="100" d="100"/>
      </p:scale>
      <p:origin x="0" y="102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92645A11-8AA1-4730-BD0F-8DD119B4724F}" type="datetimeFigureOut">
              <a:rPr lang="el-GR" smtClean="0"/>
              <a:t>1/10/2015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67F91C3C-AE68-4793-89D1-2211D10F321A}" type="slidenum">
              <a:rPr lang="el-GR" smtClean="0"/>
              <a:t>‹#›</a:t>
            </a:fld>
            <a:endParaRPr lang="el-GR"/>
          </a:p>
        </p:txBody>
      </p:sp>
    </p:spTree>
    <p:extLst>
      <p:ext uri="{BB962C8B-B14F-4D97-AF65-F5344CB8AC3E}">
        <p14:creationId xmlns:p14="http://schemas.microsoft.com/office/powerpoint/2010/main" val="1509198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92645A11-8AA1-4730-BD0F-8DD119B4724F}" type="datetimeFigureOut">
              <a:rPr lang="el-GR" smtClean="0"/>
              <a:t>1/10/2015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67F91C3C-AE68-4793-89D1-2211D10F321A}" type="slidenum">
              <a:rPr lang="el-GR" smtClean="0"/>
              <a:t>‹#›</a:t>
            </a:fld>
            <a:endParaRPr lang="el-GR"/>
          </a:p>
        </p:txBody>
      </p:sp>
    </p:spTree>
    <p:extLst>
      <p:ext uri="{BB962C8B-B14F-4D97-AF65-F5344CB8AC3E}">
        <p14:creationId xmlns:p14="http://schemas.microsoft.com/office/powerpoint/2010/main" val="3422889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92645A11-8AA1-4730-BD0F-8DD119B4724F}" type="datetimeFigureOut">
              <a:rPr lang="el-GR" smtClean="0"/>
              <a:t>1/10/2015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67F91C3C-AE68-4793-89D1-2211D10F321A}" type="slidenum">
              <a:rPr lang="el-GR" smtClean="0"/>
              <a:t>‹#›</a:t>
            </a:fld>
            <a:endParaRPr lang="el-GR"/>
          </a:p>
        </p:txBody>
      </p:sp>
    </p:spTree>
    <p:extLst>
      <p:ext uri="{BB962C8B-B14F-4D97-AF65-F5344CB8AC3E}">
        <p14:creationId xmlns:p14="http://schemas.microsoft.com/office/powerpoint/2010/main" val="1369514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0"/>
              </a:spcBef>
              <a:spcAft>
                <a:spcPts val="600"/>
              </a:spcAft>
              <a:defRPr/>
            </a:lvl1pPr>
            <a:lvl2pPr>
              <a:spcBef>
                <a:spcPts val="0"/>
              </a:spcBef>
              <a:spcAft>
                <a:spcPts val="600"/>
              </a:spcAft>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92645A11-8AA1-4730-BD0F-8DD119B4724F}" type="datetimeFigureOut">
              <a:rPr lang="el-GR" smtClean="0"/>
              <a:t>1/10/2015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67F91C3C-AE68-4793-89D1-2211D10F321A}" type="slidenum">
              <a:rPr lang="el-GR" smtClean="0"/>
              <a:t>‹#›</a:t>
            </a:fld>
            <a:endParaRPr lang="el-GR"/>
          </a:p>
        </p:txBody>
      </p:sp>
    </p:spTree>
    <p:extLst>
      <p:ext uri="{BB962C8B-B14F-4D97-AF65-F5344CB8AC3E}">
        <p14:creationId xmlns:p14="http://schemas.microsoft.com/office/powerpoint/2010/main" val="2466981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92645A11-8AA1-4730-BD0F-8DD119B4724F}" type="datetimeFigureOut">
              <a:rPr lang="el-GR" smtClean="0"/>
              <a:t>1/10/2015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67F91C3C-AE68-4793-89D1-2211D10F321A}" type="slidenum">
              <a:rPr lang="el-GR" smtClean="0"/>
              <a:t>‹#›</a:t>
            </a:fld>
            <a:endParaRPr lang="el-GR"/>
          </a:p>
        </p:txBody>
      </p:sp>
    </p:spTree>
    <p:extLst>
      <p:ext uri="{BB962C8B-B14F-4D97-AF65-F5344CB8AC3E}">
        <p14:creationId xmlns:p14="http://schemas.microsoft.com/office/powerpoint/2010/main" val="360288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92645A11-8AA1-4730-BD0F-8DD119B4724F}" type="datetimeFigureOut">
              <a:rPr lang="el-GR" smtClean="0"/>
              <a:t>1/10/2015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67F91C3C-AE68-4793-89D1-2211D10F321A}" type="slidenum">
              <a:rPr lang="el-GR" smtClean="0"/>
              <a:t>‹#›</a:t>
            </a:fld>
            <a:endParaRPr lang="el-GR"/>
          </a:p>
        </p:txBody>
      </p:sp>
    </p:spTree>
    <p:extLst>
      <p:ext uri="{BB962C8B-B14F-4D97-AF65-F5344CB8AC3E}">
        <p14:creationId xmlns:p14="http://schemas.microsoft.com/office/powerpoint/2010/main" val="363431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92645A11-8AA1-4730-BD0F-8DD119B4724F}" type="datetimeFigureOut">
              <a:rPr lang="el-GR" smtClean="0"/>
              <a:t>1/10/2015</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67F91C3C-AE68-4793-89D1-2211D10F321A}" type="slidenum">
              <a:rPr lang="el-GR" smtClean="0"/>
              <a:t>‹#›</a:t>
            </a:fld>
            <a:endParaRPr lang="el-GR"/>
          </a:p>
        </p:txBody>
      </p:sp>
    </p:spTree>
    <p:extLst>
      <p:ext uri="{BB962C8B-B14F-4D97-AF65-F5344CB8AC3E}">
        <p14:creationId xmlns:p14="http://schemas.microsoft.com/office/powerpoint/2010/main" val="2169456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a:xfrm>
            <a:off x="251671" y="142614"/>
            <a:ext cx="8632270" cy="562062"/>
          </a:xfrm>
        </p:spPr>
        <p:txBody>
          <a:bodyPr/>
          <a:lstStyle/>
          <a:p>
            <a:r>
              <a:rPr lang="el-GR" dirty="0" smtClean="0"/>
              <a:t>Στυλ κύριου τίτλου</a:t>
            </a:r>
            <a:endParaRPr lang="el-GR" dirty="0"/>
          </a:p>
        </p:txBody>
      </p:sp>
      <p:sp>
        <p:nvSpPr>
          <p:cNvPr id="3" name="Θέση ημερομηνίας 2"/>
          <p:cNvSpPr>
            <a:spLocks noGrp="1"/>
          </p:cNvSpPr>
          <p:nvPr>
            <p:ph type="dt" sz="half" idx="10"/>
          </p:nvPr>
        </p:nvSpPr>
        <p:spPr/>
        <p:txBody>
          <a:bodyPr/>
          <a:lstStyle/>
          <a:p>
            <a:fld id="{92645A11-8AA1-4730-BD0F-8DD119B4724F}" type="datetimeFigureOut">
              <a:rPr lang="el-GR" smtClean="0"/>
              <a:t>1/10/2015</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67F91C3C-AE68-4793-89D1-2211D10F321A}" type="slidenum">
              <a:rPr lang="el-GR" smtClean="0"/>
              <a:t>‹#›</a:t>
            </a:fld>
            <a:endParaRPr lang="el-GR"/>
          </a:p>
        </p:txBody>
      </p:sp>
    </p:spTree>
    <p:extLst>
      <p:ext uri="{BB962C8B-B14F-4D97-AF65-F5344CB8AC3E}">
        <p14:creationId xmlns:p14="http://schemas.microsoft.com/office/powerpoint/2010/main" val="75337442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92645A11-8AA1-4730-BD0F-8DD119B4724F}" type="datetimeFigureOut">
              <a:rPr lang="el-GR" smtClean="0"/>
              <a:t>1/10/2015</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67F91C3C-AE68-4793-89D1-2211D10F321A}" type="slidenum">
              <a:rPr lang="el-GR" smtClean="0"/>
              <a:t>‹#›</a:t>
            </a:fld>
            <a:endParaRPr lang="el-GR"/>
          </a:p>
        </p:txBody>
      </p:sp>
    </p:spTree>
    <p:extLst>
      <p:ext uri="{BB962C8B-B14F-4D97-AF65-F5344CB8AC3E}">
        <p14:creationId xmlns:p14="http://schemas.microsoft.com/office/powerpoint/2010/main" val="2515246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92645A11-8AA1-4730-BD0F-8DD119B4724F}" type="datetimeFigureOut">
              <a:rPr lang="el-GR" smtClean="0"/>
              <a:t>1/10/2015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67F91C3C-AE68-4793-89D1-2211D10F321A}" type="slidenum">
              <a:rPr lang="el-GR" smtClean="0"/>
              <a:t>‹#›</a:t>
            </a:fld>
            <a:endParaRPr lang="el-GR"/>
          </a:p>
        </p:txBody>
      </p:sp>
    </p:spTree>
    <p:extLst>
      <p:ext uri="{BB962C8B-B14F-4D97-AF65-F5344CB8AC3E}">
        <p14:creationId xmlns:p14="http://schemas.microsoft.com/office/powerpoint/2010/main" val="1822411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92645A11-8AA1-4730-BD0F-8DD119B4724F}" type="datetimeFigureOut">
              <a:rPr lang="el-GR" smtClean="0"/>
              <a:t>1/10/2015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67F91C3C-AE68-4793-89D1-2211D10F321A}" type="slidenum">
              <a:rPr lang="el-GR" smtClean="0"/>
              <a:t>‹#›</a:t>
            </a:fld>
            <a:endParaRPr lang="el-GR"/>
          </a:p>
        </p:txBody>
      </p:sp>
    </p:spTree>
    <p:extLst>
      <p:ext uri="{BB962C8B-B14F-4D97-AF65-F5344CB8AC3E}">
        <p14:creationId xmlns:p14="http://schemas.microsoft.com/office/powerpoint/2010/main" val="4186793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251671" y="75502"/>
            <a:ext cx="8632270" cy="562062"/>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251669" y="1040235"/>
            <a:ext cx="8632271" cy="5100505"/>
          </a:xfrm>
          <a:prstGeom prst="rect">
            <a:avLst/>
          </a:prstGeom>
        </p:spPr>
        <p:txBody>
          <a:bodyPr vert="horz" lIns="91440" tIns="45720" rIns="91440" bIns="45720" rtlCol="0">
            <a:normAutofit/>
          </a:body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645A11-8AA1-4730-BD0F-8DD119B4724F}" type="datetimeFigureOut">
              <a:rPr lang="el-GR" smtClean="0"/>
              <a:t>1/10/2015</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F91C3C-AE68-4793-89D1-2211D10F321A}" type="slidenum">
              <a:rPr lang="el-GR" smtClean="0"/>
              <a:t>‹#›</a:t>
            </a:fld>
            <a:endParaRPr lang="el-GR"/>
          </a:p>
        </p:txBody>
      </p:sp>
      <p:sp>
        <p:nvSpPr>
          <p:cNvPr id="7" name="TextBox 6"/>
          <p:cNvSpPr txBox="1"/>
          <p:nvPr userDrawn="1"/>
        </p:nvSpPr>
        <p:spPr>
          <a:xfrm>
            <a:off x="536896" y="6560191"/>
            <a:ext cx="8070209" cy="261610"/>
          </a:xfrm>
          <a:prstGeom prst="rect">
            <a:avLst/>
          </a:prstGeom>
          <a:noFill/>
        </p:spPr>
        <p:txBody>
          <a:bodyPr wrap="square" rtlCol="0">
            <a:spAutoFit/>
          </a:bodyPr>
          <a:lstStyle/>
          <a:p>
            <a:pPr algn="ctr"/>
            <a:r>
              <a:rPr lang="el-GR" sz="1100" dirty="0" smtClean="0">
                <a:solidFill>
                  <a:srgbClr val="0070C0"/>
                </a:solidFill>
              </a:rPr>
              <a:t>ΕΠΙΜΟΡΦΩΤΙΚΟ ΕΡΓΑΣΤΗΡΙΟ</a:t>
            </a:r>
            <a:r>
              <a:rPr lang="el-GR" sz="1100" baseline="0" dirty="0" smtClean="0">
                <a:solidFill>
                  <a:srgbClr val="0070C0"/>
                </a:solidFill>
              </a:rPr>
              <a:t> </a:t>
            </a:r>
            <a:r>
              <a:rPr lang="el-GR" sz="1100" dirty="0" smtClean="0">
                <a:solidFill>
                  <a:srgbClr val="0070C0"/>
                </a:solidFill>
              </a:rPr>
              <a:t>Ψηφιακά μαθησιακά αντικείμενα:</a:t>
            </a:r>
            <a:r>
              <a:rPr lang="el-GR" sz="1100" baseline="0" dirty="0" smtClean="0">
                <a:solidFill>
                  <a:srgbClr val="0070C0"/>
                </a:solidFill>
              </a:rPr>
              <a:t> </a:t>
            </a:r>
            <a:r>
              <a:rPr lang="el-GR" sz="1100" dirty="0" smtClean="0">
                <a:solidFill>
                  <a:srgbClr val="0070C0"/>
                </a:solidFill>
              </a:rPr>
              <a:t>Η Φυσική στο </a:t>
            </a:r>
            <a:r>
              <a:rPr lang="el-GR" sz="1100" dirty="0" err="1" smtClean="0">
                <a:solidFill>
                  <a:srgbClr val="0070C0"/>
                </a:solidFill>
              </a:rPr>
              <a:t>φωτόδεντρο</a:t>
            </a:r>
            <a:r>
              <a:rPr lang="el-GR" sz="1100" baseline="0" dirty="0" smtClean="0">
                <a:solidFill>
                  <a:srgbClr val="0070C0"/>
                </a:solidFill>
              </a:rPr>
              <a:t>  </a:t>
            </a:r>
            <a:r>
              <a:rPr lang="el-GR" sz="1100" dirty="0" smtClean="0">
                <a:solidFill>
                  <a:srgbClr val="0070C0"/>
                </a:solidFill>
              </a:rPr>
              <a:t>Αθήνα, 2</a:t>
            </a:r>
            <a:r>
              <a:rPr lang="en-US" sz="1100" dirty="0" smtClean="0">
                <a:solidFill>
                  <a:srgbClr val="0070C0"/>
                </a:solidFill>
              </a:rPr>
              <a:t>9</a:t>
            </a:r>
            <a:r>
              <a:rPr lang="el-GR" sz="1100" dirty="0" smtClean="0">
                <a:solidFill>
                  <a:srgbClr val="0070C0"/>
                </a:solidFill>
              </a:rPr>
              <a:t>.9.2015</a:t>
            </a:r>
            <a:r>
              <a:rPr lang="el-GR" sz="1100" baseline="0" dirty="0" smtClean="0">
                <a:solidFill>
                  <a:srgbClr val="0070C0"/>
                </a:solidFill>
              </a:rPr>
              <a:t> </a:t>
            </a:r>
            <a:r>
              <a:rPr lang="el-GR" sz="1100" baseline="0" dirty="0" smtClean="0">
                <a:solidFill>
                  <a:srgbClr val="0070C0"/>
                </a:solidFill>
              </a:rPr>
              <a:t>| Θεσσαλονίκη 5.10.2015</a:t>
            </a:r>
            <a:endParaRPr lang="el-GR" sz="1100" dirty="0" smtClean="0">
              <a:solidFill>
                <a:srgbClr val="0070C0"/>
              </a:solidFill>
            </a:endParaRPr>
          </a:p>
        </p:txBody>
      </p:sp>
      <p:pic>
        <p:nvPicPr>
          <p:cNvPr id="9" name="Picture 4" descr="C:\Users\TAM\Desktop\ITYE\ctiEL.jp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37671" y="24842"/>
            <a:ext cx="840761" cy="84076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C:\Users\TAM\Desktop\Digital_School\dschEL.jp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434374" y="22276"/>
            <a:ext cx="684251" cy="78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40165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2800" b="1" kern="1200">
          <a:solidFill>
            <a:srgbClr val="0070C0"/>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photodentro.edu.gr/lor/r/8521/6205?locale=el"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photodentro.edu.gr/lor/r/8521/6182?locale=el"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photodentro.edu.gr/lor/r/8521/1621?locale=el"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photodentro.edu.gr/lor/r/8521/8462?locale=el" TargetMode="Externa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photodentro.edu.gr/lor/r/8521/6179?locale=el" TargetMode="Externa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photodentro.edu.gr/lor/r/8521/6203?locale=el" TargetMode="Externa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photodentro.edu.gr/lor/r/8521/6728?locale=el"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freeFall.swf" TargetMode="Externa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VRworks/SL_reflection17_4min_720x480.avi" TargetMode="Externa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photodentro.edu.gr/lor/r/8521/6176?locale=el" TargetMode="Externa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hyperlink" Target="http://photodentro.edu.gr/lor/r/8521/6176" TargetMode="Externa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reusablelearning.or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photodentro.edu.gr/lor/r/8521/6176?locale=el"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71730" y="1368394"/>
            <a:ext cx="7772400" cy="1470025"/>
          </a:xfrm>
        </p:spPr>
        <p:txBody>
          <a:bodyPr>
            <a:normAutofit/>
          </a:bodyPr>
          <a:lstStyle/>
          <a:p>
            <a:r>
              <a:rPr lang="el-GR" dirty="0"/>
              <a:t>Η Φυσική στο </a:t>
            </a:r>
            <a:r>
              <a:rPr lang="el-GR" dirty="0" err="1" smtClean="0"/>
              <a:t>φωτόδεντρο</a:t>
            </a:r>
            <a:r>
              <a:rPr lang="el-GR" dirty="0" smtClean="0"/>
              <a:t>:</a:t>
            </a:r>
            <a:br>
              <a:rPr lang="el-GR" dirty="0" smtClean="0"/>
            </a:br>
            <a:r>
              <a:rPr lang="el-GR" dirty="0" smtClean="0"/>
              <a:t>θεωρητική </a:t>
            </a:r>
            <a:r>
              <a:rPr lang="el-GR" dirty="0"/>
              <a:t>προσέγγιση, μεθοδολογία, τεχνολογίες</a:t>
            </a:r>
          </a:p>
        </p:txBody>
      </p:sp>
      <p:sp>
        <p:nvSpPr>
          <p:cNvPr id="3" name="Υπότιτλος 2"/>
          <p:cNvSpPr>
            <a:spLocks noGrp="1"/>
          </p:cNvSpPr>
          <p:nvPr>
            <p:ph type="subTitle" idx="1"/>
          </p:nvPr>
        </p:nvSpPr>
        <p:spPr>
          <a:xfrm>
            <a:off x="1371600" y="3632190"/>
            <a:ext cx="6400800" cy="1752600"/>
          </a:xfrm>
        </p:spPr>
        <p:txBody>
          <a:bodyPr>
            <a:normAutofit lnSpcReduction="10000"/>
          </a:bodyPr>
          <a:lstStyle/>
          <a:p>
            <a:r>
              <a:rPr lang="el-GR" dirty="0">
                <a:solidFill>
                  <a:schemeClr val="tx1"/>
                </a:solidFill>
              </a:rPr>
              <a:t>Καθηγητής </a:t>
            </a:r>
            <a:r>
              <a:rPr lang="en-US" dirty="0" smtClean="0">
                <a:solidFill>
                  <a:schemeClr val="tx1"/>
                </a:solidFill>
              </a:rPr>
              <a:t>T. A. </a:t>
            </a:r>
            <a:r>
              <a:rPr lang="el-GR" dirty="0" smtClean="0">
                <a:solidFill>
                  <a:schemeClr val="tx1"/>
                </a:solidFill>
              </a:rPr>
              <a:t>Μικρόπουλος</a:t>
            </a:r>
          </a:p>
          <a:p>
            <a:endParaRPr lang="el-GR" dirty="0" smtClean="0">
              <a:solidFill>
                <a:schemeClr val="tx1"/>
              </a:solidFill>
            </a:endParaRPr>
          </a:p>
          <a:p>
            <a:r>
              <a:rPr lang="el-GR" dirty="0" smtClean="0">
                <a:solidFill>
                  <a:schemeClr val="tx1"/>
                </a:solidFill>
              </a:rPr>
              <a:t>Πανεπιστήμιο Ιωαννίνων</a:t>
            </a:r>
            <a:endParaRPr lang="en-US" dirty="0" smtClean="0">
              <a:solidFill>
                <a:schemeClr val="tx1"/>
              </a:solidFill>
            </a:endParaRPr>
          </a:p>
          <a:p>
            <a:r>
              <a:rPr lang="el-GR" dirty="0" smtClean="0">
                <a:solidFill>
                  <a:schemeClr val="tx1"/>
                </a:solidFill>
              </a:rPr>
              <a:t>Συνεργάτης </a:t>
            </a:r>
            <a:r>
              <a:rPr lang="el-GR" dirty="0">
                <a:solidFill>
                  <a:schemeClr val="tx1"/>
                </a:solidFill>
              </a:rPr>
              <a:t>ΙΤΥΕ«ΔΙΟΦΑΝΤΟΣ»</a:t>
            </a:r>
            <a:r>
              <a:rPr lang="en-US" dirty="0" smtClean="0">
                <a:solidFill>
                  <a:schemeClr val="tx1"/>
                </a:solidFill>
              </a:rPr>
              <a:t> </a:t>
            </a:r>
            <a:endParaRPr lang="el-GR" dirty="0">
              <a:solidFill>
                <a:schemeClr val="tx1"/>
              </a:solidFill>
            </a:endParaRPr>
          </a:p>
        </p:txBody>
      </p:sp>
      <p:pic>
        <p:nvPicPr>
          <p:cNvPr id="1026" name="Picture 2" descr="C:\Users\TAM\Desktop\Ministry\mineduE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264" y="5814440"/>
            <a:ext cx="2247277" cy="52042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TAM\Desktop\Finance\espaE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6276" y="5788503"/>
            <a:ext cx="2292057" cy="55903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TAM\Desktop\lor\lorLogoFullG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06280" y="5594322"/>
            <a:ext cx="2123966" cy="637465"/>
          </a:xfrm>
          <a:prstGeom prst="rect">
            <a:avLst/>
          </a:prstGeom>
          <a:noFill/>
          <a:extLst>
            <a:ext uri="{909E8E84-426E-40DD-AFC4-6F175D3DCCD1}">
              <a14:hiddenFill xmlns:a14="http://schemas.microsoft.com/office/drawing/2010/main">
                <a:solidFill>
                  <a:srgbClr val="FFFFFF"/>
                </a:solidFill>
              </a14:hiddenFill>
            </a:ext>
          </a:extLst>
        </p:spPr>
      </p:pic>
      <p:sp>
        <p:nvSpPr>
          <p:cNvPr id="4" name="Ορθογώνιο 3"/>
          <p:cNvSpPr/>
          <p:nvPr/>
        </p:nvSpPr>
        <p:spPr>
          <a:xfrm>
            <a:off x="193364" y="6260756"/>
            <a:ext cx="8729133" cy="400110"/>
          </a:xfrm>
          <a:prstGeom prst="rect">
            <a:avLst/>
          </a:prstGeom>
        </p:spPr>
        <p:txBody>
          <a:bodyPr wrap="square">
            <a:spAutoFit/>
          </a:bodyPr>
          <a:lstStyle/>
          <a:p>
            <a:pPr algn="ctr"/>
            <a:r>
              <a:rPr lang="el-GR" sz="1000" dirty="0"/>
              <a:t>Το έργο «Ψηφιακή Εκπαιδευτική Πλατφόρμα, </a:t>
            </a:r>
            <a:r>
              <a:rPr lang="el-GR" sz="1000" dirty="0" err="1"/>
              <a:t>Διαδραστικά</a:t>
            </a:r>
            <a:r>
              <a:rPr lang="el-GR" sz="1000" dirty="0"/>
              <a:t> Βιβλία και Αποθετήριο Μαθησιακών Αντικειμένων» συγχρηματοδοτείται από την Ευρωπαϊκή Ένωση (ΕΚΤ) και το Ελληνικό Δημόσιο στο πλαίσιο του ΕΠ «Εκπαίδευση και Δια Βίου Μάθηση» του ΕΣΠΑ 2007-2013 και υλοποιείται από το ΙΤΥΕ «ΔΙΟΦΑΝΤΟΣ»</a:t>
            </a:r>
          </a:p>
        </p:txBody>
      </p:sp>
    </p:spTree>
    <p:extLst>
      <p:ext uri="{BB962C8B-B14F-4D97-AF65-F5344CB8AC3E}">
        <p14:creationId xmlns:p14="http://schemas.microsoft.com/office/powerpoint/2010/main" val="13821806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dirty="0"/>
          </a:p>
        </p:txBody>
      </p:sp>
      <p:sp>
        <p:nvSpPr>
          <p:cNvPr id="3" name="Θέση περιεχομένου 2"/>
          <p:cNvSpPr>
            <a:spLocks noGrp="1"/>
          </p:cNvSpPr>
          <p:nvPr>
            <p:ph idx="1"/>
          </p:nvPr>
        </p:nvSpPr>
        <p:spPr>
          <a:xfrm>
            <a:off x="743256" y="2919839"/>
            <a:ext cx="7656669" cy="957898"/>
          </a:xfrm>
        </p:spPr>
        <p:txBody>
          <a:bodyPr>
            <a:normAutofit/>
          </a:bodyPr>
          <a:lstStyle/>
          <a:p>
            <a:pPr algn="ctr"/>
            <a:r>
              <a:rPr lang="el-GR" b="1" dirty="0">
                <a:solidFill>
                  <a:srgbClr val="0070C0"/>
                </a:solidFill>
              </a:rPr>
              <a:t>Γιατί απαιτείται υποστηρικτικό υλικό για τη </a:t>
            </a:r>
            <a:r>
              <a:rPr lang="el-GR" b="1" dirty="0" smtClean="0">
                <a:solidFill>
                  <a:srgbClr val="0070C0"/>
                </a:solidFill>
              </a:rPr>
              <a:t>διδασκαλία των Φυσικών Επιστημών και συγκεκριμένα της Φυσικής;</a:t>
            </a:r>
            <a:endParaRPr lang="el-GR" b="1" dirty="0">
              <a:solidFill>
                <a:srgbClr val="0070C0"/>
              </a:solidFill>
            </a:endParaRPr>
          </a:p>
        </p:txBody>
      </p:sp>
    </p:spTree>
    <p:extLst>
      <p:ext uri="{BB962C8B-B14F-4D97-AF65-F5344CB8AC3E}">
        <p14:creationId xmlns:p14="http://schemas.microsoft.com/office/powerpoint/2010/main" val="30323870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Πειραματική φύση</a:t>
            </a:r>
            <a:endParaRPr lang="el-GR" dirty="0"/>
          </a:p>
        </p:txBody>
      </p:sp>
      <p:pic>
        <p:nvPicPr>
          <p:cNvPr id="2051" name="Picture 3" descr="C:\Users\TAM\Desktop\ra.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879" y="1163652"/>
            <a:ext cx="7766863" cy="4527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92998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Αντίληψη χωρικής κλίμακας</a:t>
            </a:r>
            <a:endParaRPr lang="el-GR" dirty="0"/>
          </a:p>
        </p:txBody>
      </p:sp>
      <p:pic>
        <p:nvPicPr>
          <p:cNvPr id="1081" name="Picture 57" descr="C:\Users\TAM\Desktop\r.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392" y="1277418"/>
            <a:ext cx="8538224" cy="4293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11306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Αντίληψη </a:t>
            </a:r>
            <a:r>
              <a:rPr lang="el-GR" dirty="0" smtClean="0"/>
              <a:t>χρονικής κλίμακας</a:t>
            </a:r>
            <a:endParaRPr lang="el-GR" dirty="0"/>
          </a:p>
        </p:txBody>
      </p:sp>
      <p:pic>
        <p:nvPicPr>
          <p:cNvPr id="2050" name="Picture 2" descr="C:\Users\TAM\Desktop\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528" y="1262591"/>
            <a:ext cx="8290943" cy="4410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17004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err="1" smtClean="0"/>
              <a:t>Οπτικοποίηση</a:t>
            </a:r>
            <a:endParaRPr lang="el-GR" dirty="0"/>
          </a:p>
        </p:txBody>
      </p:sp>
      <p:pic>
        <p:nvPicPr>
          <p:cNvPr id="3074"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00" y="853015"/>
            <a:ext cx="6604000" cy="506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12401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Αφηρημένες έννοιες</a:t>
            </a:r>
            <a:endParaRPr lang="el-GR" dirty="0"/>
          </a:p>
        </p:txBody>
      </p:sp>
      <p:pic>
        <p:nvPicPr>
          <p:cNvPr id="3074" name="Picture 2" descr="C:\Users\TAM\Desktop\s.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675" y="1172678"/>
            <a:ext cx="8484130" cy="4665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73049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endParaRPr lang="el-GR"/>
          </a:p>
        </p:txBody>
      </p:sp>
      <p:sp>
        <p:nvSpPr>
          <p:cNvPr id="4" name="Θέση περιεχομένου 3"/>
          <p:cNvSpPr>
            <a:spLocks noGrp="1"/>
          </p:cNvSpPr>
          <p:nvPr>
            <p:ph idx="1"/>
          </p:nvPr>
        </p:nvSpPr>
        <p:spPr/>
        <p:txBody>
          <a:bodyPr/>
          <a:lstStyle/>
          <a:p>
            <a:pPr algn="ctr"/>
            <a:endParaRPr lang="el-GR" b="1" dirty="0" smtClean="0">
              <a:solidFill>
                <a:srgbClr val="0070C0"/>
              </a:solidFill>
            </a:endParaRPr>
          </a:p>
          <a:p>
            <a:pPr algn="ctr"/>
            <a:endParaRPr lang="el-GR" b="1" dirty="0">
              <a:solidFill>
                <a:srgbClr val="0070C0"/>
              </a:solidFill>
            </a:endParaRPr>
          </a:p>
          <a:p>
            <a:pPr algn="ctr"/>
            <a:endParaRPr lang="el-GR" b="1" dirty="0" smtClean="0">
              <a:solidFill>
                <a:srgbClr val="0070C0"/>
              </a:solidFill>
            </a:endParaRPr>
          </a:p>
          <a:p>
            <a:pPr algn="ctr"/>
            <a:endParaRPr lang="el-GR" b="1" dirty="0">
              <a:solidFill>
                <a:srgbClr val="0070C0"/>
              </a:solidFill>
            </a:endParaRPr>
          </a:p>
          <a:p>
            <a:pPr algn="ctr"/>
            <a:r>
              <a:rPr lang="el-GR" b="1" dirty="0" smtClean="0">
                <a:solidFill>
                  <a:srgbClr val="0070C0"/>
                </a:solidFill>
              </a:rPr>
              <a:t>Υποστηρίζονται από ψηφιακά μαθησιακά αντικείμενα</a:t>
            </a:r>
          </a:p>
          <a:p>
            <a:pPr algn="ctr"/>
            <a:r>
              <a:rPr lang="el-GR" b="1" dirty="0" smtClean="0">
                <a:solidFill>
                  <a:srgbClr val="0070C0"/>
                </a:solidFill>
              </a:rPr>
              <a:t>τα οποία συμβάλλουν ποικιλοτρόπως</a:t>
            </a:r>
            <a:endParaRPr lang="el-GR" b="1" dirty="0">
              <a:solidFill>
                <a:srgbClr val="0070C0"/>
              </a:solidFill>
            </a:endParaRPr>
          </a:p>
        </p:txBody>
      </p:sp>
    </p:spTree>
    <p:extLst>
      <p:ext uri="{BB962C8B-B14F-4D97-AF65-F5344CB8AC3E}">
        <p14:creationId xmlns:p14="http://schemas.microsoft.com/office/powerpoint/2010/main" val="1601057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1. Πολλαπλές αναπαραστάσεις</a:t>
            </a:r>
          </a:p>
        </p:txBody>
      </p:sp>
      <p:pic>
        <p:nvPicPr>
          <p:cNvPr id="4099" name="Picture 3" descr="C:\Users\TAM\Desktop\γρ.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8413" y="1014510"/>
            <a:ext cx="7037756" cy="4897156"/>
          </a:xfrm>
          <a:prstGeom prst="rect">
            <a:avLst/>
          </a:prstGeom>
          <a:noFill/>
          <a:extLst>
            <a:ext uri="{909E8E84-426E-40DD-AFC4-6F175D3DCCD1}">
              <a14:hiddenFill xmlns:a14="http://schemas.microsoft.com/office/drawing/2010/main">
                <a:solidFill>
                  <a:srgbClr val="FFFFFF"/>
                </a:solidFill>
              </a14:hiddenFill>
            </a:ext>
          </a:extLst>
        </p:spPr>
      </p:pic>
      <p:sp>
        <p:nvSpPr>
          <p:cNvPr id="4" name="Ορθογώνιο 3"/>
          <p:cNvSpPr/>
          <p:nvPr/>
        </p:nvSpPr>
        <p:spPr>
          <a:xfrm>
            <a:off x="2805963" y="6113815"/>
            <a:ext cx="5567086" cy="369332"/>
          </a:xfrm>
          <a:prstGeom prst="rect">
            <a:avLst/>
          </a:prstGeom>
        </p:spPr>
        <p:txBody>
          <a:bodyPr wrap="square">
            <a:spAutoFit/>
          </a:bodyPr>
          <a:lstStyle/>
          <a:p>
            <a:r>
              <a:rPr lang="en-US" dirty="0"/>
              <a:t>https://photodentro.edu.gr/lor/r/8521/6179?locale=el</a:t>
            </a:r>
            <a:endParaRPr lang="el-GR" dirty="0"/>
          </a:p>
        </p:txBody>
      </p:sp>
    </p:spTree>
    <p:extLst>
      <p:ext uri="{BB962C8B-B14F-4D97-AF65-F5344CB8AC3E}">
        <p14:creationId xmlns:p14="http://schemas.microsoft.com/office/powerpoint/2010/main" val="19562385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4879" y="142614"/>
            <a:ext cx="8632270" cy="562062"/>
          </a:xfrm>
        </p:spPr>
        <p:txBody>
          <a:bodyPr/>
          <a:lstStyle/>
          <a:p>
            <a:r>
              <a:rPr lang="el-GR" dirty="0"/>
              <a:t>2. </a:t>
            </a:r>
            <a:r>
              <a:rPr lang="el-GR" dirty="0" smtClean="0"/>
              <a:t>Δημιουργία, όχι αναπαραγωγή </a:t>
            </a:r>
            <a:r>
              <a:rPr lang="el-GR" dirty="0"/>
              <a:t>της γνώσης</a:t>
            </a:r>
          </a:p>
        </p:txBody>
      </p:sp>
      <p:pic>
        <p:nvPicPr>
          <p:cNvPr id="4098" name="Picture 2" descr="C:\Users\TAM\Desktop\a.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5106" y="858843"/>
            <a:ext cx="4510979" cy="5601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22220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3. Αυθεντικές </a:t>
            </a:r>
            <a:r>
              <a:rPr lang="el-GR" dirty="0" smtClean="0"/>
              <a:t>μαθησιακές δραστηριότητες</a:t>
            </a:r>
            <a:endParaRPr lang="el-GR" dirty="0"/>
          </a:p>
        </p:txBody>
      </p:sp>
      <p:pic>
        <p:nvPicPr>
          <p:cNvPr id="3" name="Picture 3" descr="C:\Users\TAM\Desktop\seismos.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841" y="1273198"/>
            <a:ext cx="7698317" cy="4311604"/>
          </a:xfrm>
          <a:prstGeom prst="rect">
            <a:avLst/>
          </a:prstGeom>
          <a:noFill/>
          <a:extLst>
            <a:ext uri="{909E8E84-426E-40DD-AFC4-6F175D3DCCD1}">
              <a14:hiddenFill xmlns:a14="http://schemas.microsoft.com/office/drawing/2010/main">
                <a:solidFill>
                  <a:srgbClr val="FFFFFF"/>
                </a:solidFill>
              </a14:hiddenFill>
            </a:ext>
          </a:extLst>
        </p:spPr>
      </p:pic>
      <p:sp>
        <p:nvSpPr>
          <p:cNvPr id="4" name="Ορθογώνιο 3"/>
          <p:cNvSpPr/>
          <p:nvPr/>
        </p:nvSpPr>
        <p:spPr>
          <a:xfrm>
            <a:off x="3214161" y="5913736"/>
            <a:ext cx="5308601" cy="369332"/>
          </a:xfrm>
          <a:prstGeom prst="rect">
            <a:avLst/>
          </a:prstGeom>
        </p:spPr>
        <p:txBody>
          <a:bodyPr wrap="square">
            <a:spAutoFit/>
          </a:bodyPr>
          <a:lstStyle/>
          <a:p>
            <a:r>
              <a:rPr lang="en-US" dirty="0"/>
              <a:t>https://photodentro.edu.gr/lor/r/8521/6728?locale=el</a:t>
            </a:r>
            <a:endParaRPr lang="el-GR" dirty="0"/>
          </a:p>
        </p:txBody>
      </p:sp>
    </p:spTree>
    <p:extLst>
      <p:ext uri="{BB962C8B-B14F-4D97-AF65-F5344CB8AC3E}">
        <p14:creationId xmlns:p14="http://schemas.microsoft.com/office/powerpoint/2010/main" val="33227138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pPr algn="ctr"/>
            <a:r>
              <a:rPr lang="el-GR" b="1" dirty="0" smtClean="0">
                <a:solidFill>
                  <a:srgbClr val="0070C0"/>
                </a:solidFill>
              </a:rPr>
              <a:t>Παιδαγωγική αξιοποίηση των</a:t>
            </a:r>
            <a:br>
              <a:rPr lang="el-GR" b="1" dirty="0" smtClean="0">
                <a:solidFill>
                  <a:srgbClr val="0070C0"/>
                </a:solidFill>
              </a:rPr>
            </a:br>
            <a:r>
              <a:rPr lang="el-GR" b="1" dirty="0" smtClean="0">
                <a:solidFill>
                  <a:srgbClr val="0070C0"/>
                </a:solidFill>
              </a:rPr>
              <a:t>Τεχνολογιών Πληροφορίας και Επικοινωνιών.</a:t>
            </a:r>
          </a:p>
          <a:p>
            <a:pPr algn="ctr"/>
            <a:r>
              <a:rPr lang="el-GR" b="1" dirty="0" smtClean="0">
                <a:solidFill>
                  <a:srgbClr val="0070C0"/>
                </a:solidFill>
              </a:rPr>
              <a:t/>
            </a:r>
            <a:br>
              <a:rPr lang="el-GR" b="1" dirty="0" smtClean="0">
                <a:solidFill>
                  <a:srgbClr val="0070C0"/>
                </a:solidFill>
              </a:rPr>
            </a:br>
            <a:r>
              <a:rPr lang="el-GR" b="1" dirty="0" smtClean="0">
                <a:solidFill>
                  <a:srgbClr val="0070C0"/>
                </a:solidFill>
              </a:rPr>
              <a:t/>
            </a:r>
            <a:br>
              <a:rPr lang="el-GR" b="1" dirty="0" smtClean="0">
                <a:solidFill>
                  <a:srgbClr val="0070C0"/>
                </a:solidFill>
              </a:rPr>
            </a:br>
            <a:r>
              <a:rPr lang="el-GR" b="1" dirty="0" smtClean="0">
                <a:solidFill>
                  <a:srgbClr val="0070C0"/>
                </a:solidFill>
              </a:rPr>
              <a:t/>
            </a:r>
            <a:br>
              <a:rPr lang="el-GR" b="1" dirty="0" smtClean="0">
                <a:solidFill>
                  <a:srgbClr val="0070C0"/>
                </a:solidFill>
              </a:rPr>
            </a:br>
            <a:r>
              <a:rPr lang="el-GR" b="1" dirty="0" smtClean="0">
                <a:solidFill>
                  <a:srgbClr val="0070C0"/>
                </a:solidFill>
              </a:rPr>
              <a:t/>
            </a:r>
            <a:br>
              <a:rPr lang="el-GR" b="1" dirty="0" smtClean="0">
                <a:solidFill>
                  <a:srgbClr val="0070C0"/>
                </a:solidFill>
              </a:rPr>
            </a:br>
            <a:r>
              <a:rPr lang="el-GR" b="1" dirty="0" smtClean="0">
                <a:solidFill>
                  <a:srgbClr val="0070C0"/>
                </a:solidFill>
              </a:rPr>
              <a:t/>
            </a:r>
            <a:br>
              <a:rPr lang="el-GR" b="1" dirty="0" smtClean="0">
                <a:solidFill>
                  <a:srgbClr val="0070C0"/>
                </a:solidFill>
              </a:rPr>
            </a:br>
            <a:r>
              <a:rPr lang="el-GR" b="1" dirty="0" smtClean="0">
                <a:solidFill>
                  <a:srgbClr val="0070C0"/>
                </a:solidFill>
              </a:rPr>
              <a:t/>
            </a:r>
            <a:br>
              <a:rPr lang="el-GR" b="1" dirty="0" smtClean="0">
                <a:solidFill>
                  <a:srgbClr val="0070C0"/>
                </a:solidFill>
              </a:rPr>
            </a:br>
            <a:r>
              <a:rPr lang="el-GR" b="1" dirty="0" smtClean="0">
                <a:solidFill>
                  <a:srgbClr val="0070C0"/>
                </a:solidFill>
              </a:rPr>
              <a:t/>
            </a:r>
            <a:br>
              <a:rPr lang="el-GR" b="1" dirty="0" smtClean="0">
                <a:solidFill>
                  <a:srgbClr val="0070C0"/>
                </a:solidFill>
              </a:rPr>
            </a:br>
            <a:endParaRPr lang="el-GR" b="1" dirty="0" smtClean="0">
              <a:solidFill>
                <a:srgbClr val="0070C0"/>
              </a:solidFill>
            </a:endParaRPr>
          </a:p>
          <a:p>
            <a:pPr algn="ctr"/>
            <a:r>
              <a:rPr lang="el-GR" b="1" dirty="0" smtClean="0">
                <a:solidFill>
                  <a:srgbClr val="0070C0"/>
                </a:solidFill>
              </a:rPr>
              <a:t>Χρήση ψηφιακών μαθησιακών πόρων.</a:t>
            </a:r>
            <a:endParaRPr lang="el-GR" b="1" dirty="0">
              <a:solidFill>
                <a:srgbClr val="0070C0"/>
              </a:solidFill>
            </a:endParaRPr>
          </a:p>
        </p:txBody>
      </p:sp>
      <p:sp>
        <p:nvSpPr>
          <p:cNvPr id="4" name="Βέλος προς τα κάτω 3"/>
          <p:cNvSpPr/>
          <p:nvPr/>
        </p:nvSpPr>
        <p:spPr>
          <a:xfrm>
            <a:off x="3145350" y="2294467"/>
            <a:ext cx="2857500" cy="2269066"/>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προϋποθέτει</a:t>
            </a:r>
            <a:endParaRPr lang="el-GR" dirty="0"/>
          </a:p>
        </p:txBody>
      </p:sp>
    </p:spTree>
    <p:extLst>
      <p:ext uri="{BB962C8B-B14F-4D97-AF65-F5344CB8AC3E}">
        <p14:creationId xmlns:p14="http://schemas.microsoft.com/office/powerpoint/2010/main" val="1108217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4. Αναστοχασμός</a:t>
            </a:r>
          </a:p>
        </p:txBody>
      </p:sp>
      <p:pic>
        <p:nvPicPr>
          <p:cNvPr id="5122" name="Picture 2" descr="C:\Users\TAM\Desktop\f.jpg">
            <a:hlinkClick r:id="rId2" action="ppaction://hlinkfil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8417" y="764116"/>
            <a:ext cx="4848921" cy="5602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7902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5. Συνεργατική </a:t>
            </a:r>
            <a:r>
              <a:rPr lang="el-GR" dirty="0" smtClean="0"/>
              <a:t>σύνθεση της </a:t>
            </a:r>
            <a:r>
              <a:rPr lang="el-GR" dirty="0"/>
              <a:t>γνώσης</a:t>
            </a:r>
          </a:p>
        </p:txBody>
      </p:sp>
      <p:pic>
        <p:nvPicPr>
          <p:cNvPr id="3074" name="Picture 2" descr="C:\Users\TAM\Desktop\συ.jpg">
            <a:hlinkClick r:id="rId2" action="ppaction://hlinkfil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0837" y="806823"/>
            <a:ext cx="5191965" cy="5475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87621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a:xfrm>
            <a:off x="251669" y="1040235"/>
            <a:ext cx="8632271" cy="2388765"/>
          </a:xfrm>
        </p:spPr>
        <p:txBody>
          <a:bodyPr/>
          <a:lstStyle/>
          <a:p>
            <a:pPr marL="457200" indent="-457200">
              <a:buAutoNum type="arabicPeriod"/>
            </a:pPr>
            <a:r>
              <a:rPr lang="el-GR" dirty="0" smtClean="0"/>
              <a:t>Πολλαπλές αναπαραστάσεις</a:t>
            </a:r>
          </a:p>
          <a:p>
            <a:pPr marL="457200" indent="-457200">
              <a:buAutoNum type="arabicPeriod"/>
            </a:pPr>
            <a:r>
              <a:rPr lang="el-GR" dirty="0" smtClean="0"/>
              <a:t>Δημιουργία, </a:t>
            </a:r>
            <a:r>
              <a:rPr lang="el-GR" dirty="0"/>
              <a:t>όχι αναπαραγωγή της </a:t>
            </a:r>
            <a:r>
              <a:rPr lang="el-GR" dirty="0" smtClean="0"/>
              <a:t>γνώσης</a:t>
            </a:r>
          </a:p>
          <a:p>
            <a:pPr marL="457200" indent="-457200">
              <a:buAutoNum type="arabicPeriod"/>
            </a:pPr>
            <a:r>
              <a:rPr lang="el-GR" dirty="0" smtClean="0"/>
              <a:t>Αυθεντικές </a:t>
            </a:r>
            <a:r>
              <a:rPr lang="el-GR" dirty="0"/>
              <a:t>μαθησιακές </a:t>
            </a:r>
            <a:r>
              <a:rPr lang="el-GR" dirty="0" smtClean="0"/>
              <a:t>δραστηριότητες</a:t>
            </a:r>
          </a:p>
          <a:p>
            <a:pPr marL="457200" indent="-457200">
              <a:buAutoNum type="arabicPeriod"/>
            </a:pPr>
            <a:r>
              <a:rPr lang="el-GR" dirty="0" smtClean="0"/>
              <a:t>Αναστοχασμός</a:t>
            </a:r>
          </a:p>
          <a:p>
            <a:pPr marL="457200" indent="-457200">
              <a:buAutoNum type="arabicPeriod"/>
            </a:pPr>
            <a:r>
              <a:rPr lang="el-GR" dirty="0" smtClean="0"/>
              <a:t>Συνεργατική σύνθεση της </a:t>
            </a:r>
            <a:r>
              <a:rPr lang="el-GR" dirty="0"/>
              <a:t>γνώσης</a:t>
            </a:r>
          </a:p>
        </p:txBody>
      </p:sp>
      <p:sp>
        <p:nvSpPr>
          <p:cNvPr id="4" name="TextBox 3"/>
          <p:cNvSpPr txBox="1"/>
          <p:nvPr/>
        </p:nvSpPr>
        <p:spPr>
          <a:xfrm>
            <a:off x="2356723" y="5114648"/>
            <a:ext cx="4420603" cy="830997"/>
          </a:xfrm>
          <a:prstGeom prst="rect">
            <a:avLst/>
          </a:prstGeom>
          <a:noFill/>
        </p:spPr>
        <p:txBody>
          <a:bodyPr wrap="square" rtlCol="0">
            <a:spAutoFit/>
          </a:bodyPr>
          <a:lstStyle/>
          <a:p>
            <a:pPr algn="ctr"/>
            <a:r>
              <a:rPr lang="el-GR" sz="2400" b="1" dirty="0" smtClean="0">
                <a:solidFill>
                  <a:srgbClr val="0070C0"/>
                </a:solidFill>
              </a:rPr>
              <a:t>Διδακτικό μοντέλο:</a:t>
            </a:r>
          </a:p>
          <a:p>
            <a:pPr algn="ctr"/>
            <a:r>
              <a:rPr lang="el-GR" sz="2400" b="1" dirty="0" smtClean="0">
                <a:solidFill>
                  <a:srgbClr val="0070C0"/>
                </a:solidFill>
              </a:rPr>
              <a:t>οικοδόμηση της γνώσης</a:t>
            </a:r>
            <a:endParaRPr lang="el-GR" sz="2400" b="1" dirty="0">
              <a:solidFill>
                <a:srgbClr val="0070C0"/>
              </a:solidFill>
            </a:endParaRPr>
          </a:p>
        </p:txBody>
      </p:sp>
      <p:sp>
        <p:nvSpPr>
          <p:cNvPr id="5" name="Βέλος προς τα κάτω 4"/>
          <p:cNvSpPr/>
          <p:nvPr/>
        </p:nvSpPr>
        <p:spPr>
          <a:xfrm>
            <a:off x="3799545" y="3539067"/>
            <a:ext cx="1540933" cy="1286934"/>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46070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Στην τάξη</a:t>
            </a:r>
            <a:endParaRPr lang="el-GR" dirty="0"/>
          </a:p>
        </p:txBody>
      </p:sp>
      <p:pic>
        <p:nvPicPr>
          <p:cNvPr id="3077" name="Picture 5" descr="https://dohc123.files.wordpress.com/2011/01/classroom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50" y="1776402"/>
            <a:ext cx="4762500" cy="3295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19092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911225"/>
            <a:ext cx="6553200"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Τίτλος 1"/>
          <p:cNvSpPr>
            <a:spLocks noGrp="1"/>
          </p:cNvSpPr>
          <p:nvPr>
            <p:ph type="title"/>
          </p:nvPr>
        </p:nvSpPr>
        <p:spPr/>
        <p:txBody>
          <a:bodyPr>
            <a:normAutofit/>
          </a:bodyPr>
          <a:lstStyle/>
          <a:p>
            <a:pPr lvl="0"/>
            <a:r>
              <a:rPr lang="el-GR" dirty="0"/>
              <a:t>Προβλήματα όρασης: μυωπία, </a:t>
            </a:r>
            <a:r>
              <a:rPr lang="el-GR" dirty="0" smtClean="0"/>
              <a:t>πρεσβυωπία</a:t>
            </a:r>
            <a:endParaRPr lang="el-GR" dirty="0"/>
          </a:p>
        </p:txBody>
      </p:sp>
    </p:spTree>
    <p:extLst>
      <p:ext uri="{BB962C8B-B14F-4D97-AF65-F5344CB8AC3E}">
        <p14:creationId xmlns:p14="http://schemas.microsoft.com/office/powerpoint/2010/main" val="38781114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a:xfrm>
            <a:off x="659616" y="142614"/>
            <a:ext cx="8093835" cy="562062"/>
          </a:xfrm>
        </p:spPr>
        <p:txBody>
          <a:bodyPr/>
          <a:lstStyle/>
          <a:p>
            <a:r>
              <a:rPr lang="el-GR" dirty="0"/>
              <a:t>Παρεμβάσεις με αντικείμενα από το </a:t>
            </a:r>
            <a:r>
              <a:rPr lang="el-GR" dirty="0" err="1"/>
              <a:t>Φωτόδεντρο</a:t>
            </a:r>
            <a:endParaRPr lang="el-GR" dirty="0"/>
          </a:p>
        </p:txBody>
      </p:sp>
      <p:graphicFrame>
        <p:nvGraphicFramePr>
          <p:cNvPr id="7" name="Πίνακας 6"/>
          <p:cNvGraphicFramePr>
            <a:graphicFrameLocks noGrp="1"/>
          </p:cNvGraphicFramePr>
          <p:nvPr>
            <p:extLst>
              <p:ext uri="{D42A27DB-BD31-4B8C-83A1-F6EECF244321}">
                <p14:modId xmlns:p14="http://schemas.microsoft.com/office/powerpoint/2010/main" val="2842222855"/>
              </p:ext>
            </p:extLst>
          </p:nvPr>
        </p:nvGraphicFramePr>
        <p:xfrm>
          <a:off x="755001" y="864610"/>
          <a:ext cx="7609126" cy="5671185"/>
        </p:xfrm>
        <a:graphic>
          <a:graphicData uri="http://schemas.openxmlformats.org/drawingml/2006/table">
            <a:tbl>
              <a:tblPr firstRow="1" firstCol="1" bandRow="1">
                <a:tableStyleId>{5C22544A-7EE6-4342-B048-85BDC9FD1C3A}</a:tableStyleId>
              </a:tblPr>
              <a:tblGrid>
                <a:gridCol w="1393824"/>
                <a:gridCol w="1173591"/>
                <a:gridCol w="3784855"/>
                <a:gridCol w="1256856"/>
              </a:tblGrid>
              <a:tr h="551420">
                <a:tc>
                  <a:txBody>
                    <a:bodyPr/>
                    <a:lstStyle/>
                    <a:p>
                      <a:pPr algn="ctr">
                        <a:lnSpc>
                          <a:spcPct val="106000"/>
                        </a:lnSpc>
                        <a:spcAft>
                          <a:spcPts val="0"/>
                        </a:spcAft>
                      </a:pPr>
                      <a:r>
                        <a:rPr lang="el-GR" sz="900" dirty="0">
                          <a:effectLst/>
                        </a:rPr>
                        <a:t>Προσδοκώμενα</a:t>
                      </a:r>
                    </a:p>
                    <a:p>
                      <a:pPr algn="ctr">
                        <a:lnSpc>
                          <a:spcPct val="106000"/>
                        </a:lnSpc>
                        <a:spcAft>
                          <a:spcPts val="0"/>
                        </a:spcAft>
                      </a:pPr>
                      <a:r>
                        <a:rPr lang="el-GR" sz="900" dirty="0">
                          <a:effectLst/>
                        </a:rPr>
                        <a:t>Αποτελέσματα (Διδακτικοί στόχοι)</a:t>
                      </a:r>
                      <a:endParaRPr lang="el-GR" sz="900" dirty="0">
                        <a:effectLst/>
                        <a:latin typeface="Calibri"/>
                        <a:ea typeface="Calibri"/>
                        <a:cs typeface="Times New Roman"/>
                      </a:endParaRPr>
                    </a:p>
                  </a:txBody>
                  <a:tcPr marL="53211" marR="53211" marT="0" marB="0" anchor="ctr"/>
                </a:tc>
                <a:tc>
                  <a:txBody>
                    <a:bodyPr/>
                    <a:lstStyle/>
                    <a:p>
                      <a:pPr algn="ctr">
                        <a:lnSpc>
                          <a:spcPct val="106000"/>
                        </a:lnSpc>
                        <a:spcAft>
                          <a:spcPts val="0"/>
                        </a:spcAft>
                      </a:pPr>
                      <a:r>
                        <a:rPr lang="el-GR" sz="900">
                          <a:effectLst/>
                        </a:rPr>
                        <a:t> </a:t>
                      </a:r>
                    </a:p>
                    <a:p>
                      <a:pPr algn="ctr">
                        <a:lnSpc>
                          <a:spcPct val="106000"/>
                        </a:lnSpc>
                        <a:spcAft>
                          <a:spcPts val="0"/>
                        </a:spcAft>
                      </a:pPr>
                      <a:r>
                        <a:rPr lang="el-GR" sz="900">
                          <a:effectLst/>
                        </a:rPr>
                        <a:t>Βασικά θέματα (Επιστημονικό περιεχόμενο)</a:t>
                      </a:r>
                      <a:endParaRPr lang="el-GR" sz="900">
                        <a:effectLst/>
                        <a:latin typeface="Calibri"/>
                        <a:ea typeface="Calibri"/>
                        <a:cs typeface="Times New Roman"/>
                      </a:endParaRPr>
                    </a:p>
                  </a:txBody>
                  <a:tcPr marL="53211" marR="53211" marT="0" marB="0" anchor="ctr"/>
                </a:tc>
                <a:tc>
                  <a:txBody>
                    <a:bodyPr/>
                    <a:lstStyle/>
                    <a:p>
                      <a:pPr algn="ctr">
                        <a:lnSpc>
                          <a:spcPct val="106000"/>
                        </a:lnSpc>
                        <a:spcAft>
                          <a:spcPts val="0"/>
                        </a:spcAft>
                      </a:pPr>
                      <a:r>
                        <a:rPr lang="el-GR" sz="900" dirty="0" smtClean="0">
                          <a:effectLst/>
                        </a:rPr>
                        <a:t>Ενδεικτικές</a:t>
                      </a:r>
                      <a:r>
                        <a:rPr lang="el-GR" sz="900" baseline="0" dirty="0" smtClean="0">
                          <a:effectLst/>
                        </a:rPr>
                        <a:t> </a:t>
                      </a:r>
                      <a:r>
                        <a:rPr lang="el-GR" sz="900" dirty="0" smtClean="0">
                          <a:effectLst/>
                        </a:rPr>
                        <a:t>Δραστηριότητες (</a:t>
                      </a:r>
                      <a:r>
                        <a:rPr lang="el-GR" sz="900" dirty="0">
                          <a:effectLst/>
                        </a:rPr>
                        <a:t>Διδακτικές και μαθησιακές δραστηριότητες)</a:t>
                      </a:r>
                      <a:endParaRPr lang="el-GR" sz="900" dirty="0">
                        <a:effectLst/>
                        <a:latin typeface="Calibri"/>
                        <a:ea typeface="Calibri"/>
                        <a:cs typeface="Times New Roman"/>
                      </a:endParaRPr>
                    </a:p>
                  </a:txBody>
                  <a:tcPr marL="53211" marR="53211" marT="0" marB="0" anchor="ctr"/>
                </a:tc>
                <a:tc>
                  <a:txBody>
                    <a:bodyPr/>
                    <a:lstStyle/>
                    <a:p>
                      <a:pPr algn="ctr">
                        <a:lnSpc>
                          <a:spcPct val="106000"/>
                        </a:lnSpc>
                        <a:spcAft>
                          <a:spcPts val="0"/>
                        </a:spcAft>
                      </a:pPr>
                      <a:r>
                        <a:rPr lang="el-GR" sz="900" dirty="0">
                          <a:effectLst/>
                        </a:rPr>
                        <a:t>Εκπαιδευτικό</a:t>
                      </a:r>
                    </a:p>
                    <a:p>
                      <a:pPr algn="ctr">
                        <a:lnSpc>
                          <a:spcPct val="106000"/>
                        </a:lnSpc>
                        <a:spcAft>
                          <a:spcPts val="0"/>
                        </a:spcAft>
                      </a:pPr>
                      <a:r>
                        <a:rPr lang="el-GR" sz="900" dirty="0">
                          <a:effectLst/>
                        </a:rPr>
                        <a:t>Υλικό (Μαθησιακό αντικείμενο)</a:t>
                      </a:r>
                      <a:endParaRPr lang="el-GR" sz="900" dirty="0">
                        <a:effectLst/>
                        <a:latin typeface="Calibri"/>
                        <a:ea typeface="Calibri"/>
                        <a:cs typeface="Times New Roman"/>
                      </a:endParaRPr>
                    </a:p>
                  </a:txBody>
                  <a:tcPr marL="53211" marR="53211" marT="0" marB="0" anchor="ctr"/>
                </a:tc>
              </a:tr>
              <a:tr h="4549217">
                <a:tc>
                  <a:txBody>
                    <a:bodyPr/>
                    <a:lstStyle/>
                    <a:p>
                      <a:pPr algn="just">
                        <a:lnSpc>
                          <a:spcPct val="106000"/>
                        </a:lnSpc>
                        <a:spcAft>
                          <a:spcPts val="0"/>
                        </a:spcAft>
                      </a:pPr>
                      <a:r>
                        <a:rPr lang="el-GR" sz="900" b="0" dirty="0">
                          <a:effectLst/>
                        </a:rPr>
                        <a:t>Οι μαθητές αναμένεται να:</a:t>
                      </a:r>
                    </a:p>
                    <a:p>
                      <a:pPr marL="342900" lvl="0" indent="-342900" algn="l">
                        <a:lnSpc>
                          <a:spcPct val="106000"/>
                        </a:lnSpc>
                        <a:spcAft>
                          <a:spcPts val="0"/>
                        </a:spcAft>
                        <a:buFont typeface="+mj-lt"/>
                        <a:buAutoNum type="arabicPeriod"/>
                      </a:pPr>
                      <a:r>
                        <a:rPr lang="el-GR" sz="900" b="0" dirty="0">
                          <a:effectLst/>
                        </a:rPr>
                        <a:t>ερμηνεύουν τη λειτουργία της όρασης (2</a:t>
                      </a:r>
                      <a:r>
                        <a:rPr lang="el-GR" sz="900" b="0" baseline="30000" dirty="0">
                          <a:effectLst/>
                        </a:rPr>
                        <a:t>ο</a:t>
                      </a:r>
                      <a:r>
                        <a:rPr lang="el-GR" sz="900" b="0" dirty="0">
                          <a:effectLst/>
                        </a:rPr>
                        <a:t> και 4</a:t>
                      </a:r>
                      <a:r>
                        <a:rPr lang="el-GR" sz="900" b="0" baseline="30000" dirty="0">
                          <a:effectLst/>
                        </a:rPr>
                        <a:t>ο</a:t>
                      </a:r>
                      <a:r>
                        <a:rPr lang="el-GR" sz="900" b="0" dirty="0">
                          <a:effectLst/>
                        </a:rPr>
                        <a:t> επίπεδο </a:t>
                      </a:r>
                      <a:r>
                        <a:rPr lang="en-US" sz="900" b="0" dirty="0">
                          <a:effectLst/>
                        </a:rPr>
                        <a:t>Bloom</a:t>
                      </a:r>
                      <a:r>
                        <a:rPr lang="el-GR" sz="900" b="0" dirty="0">
                          <a:effectLst/>
                        </a:rPr>
                        <a:t>)</a:t>
                      </a:r>
                    </a:p>
                    <a:p>
                      <a:pPr marL="342900" lvl="0" indent="-342900" algn="l">
                        <a:lnSpc>
                          <a:spcPct val="106000"/>
                        </a:lnSpc>
                        <a:spcAft>
                          <a:spcPts val="0"/>
                        </a:spcAft>
                        <a:buFont typeface="+mj-lt"/>
                        <a:buAutoNum type="arabicPeriod"/>
                      </a:pPr>
                      <a:r>
                        <a:rPr lang="el-GR" sz="900" b="0" dirty="0">
                          <a:effectLst/>
                        </a:rPr>
                        <a:t>αναλύουν τις παραμέτρους λειτουργίας της όρασης και των προβλημάτων της μυωπίας και της πρεσβυωπίας (4</a:t>
                      </a:r>
                      <a:r>
                        <a:rPr lang="el-GR" sz="900" b="0" baseline="30000" dirty="0">
                          <a:effectLst/>
                        </a:rPr>
                        <a:t>ο</a:t>
                      </a:r>
                      <a:r>
                        <a:rPr lang="el-GR" sz="900" b="0" dirty="0">
                          <a:effectLst/>
                        </a:rPr>
                        <a:t> επίπεδο </a:t>
                      </a:r>
                      <a:r>
                        <a:rPr lang="en-US" sz="900" b="0" dirty="0">
                          <a:effectLst/>
                        </a:rPr>
                        <a:t>Bloom</a:t>
                      </a:r>
                      <a:r>
                        <a:rPr lang="el-GR" sz="900" b="0" dirty="0">
                          <a:effectLst/>
                        </a:rPr>
                        <a:t>)</a:t>
                      </a:r>
                    </a:p>
                    <a:p>
                      <a:pPr marL="342900" lvl="0" indent="-342900" algn="l">
                        <a:lnSpc>
                          <a:spcPct val="106000"/>
                        </a:lnSpc>
                        <a:spcAft>
                          <a:spcPts val="0"/>
                        </a:spcAft>
                        <a:buFont typeface="+mj-lt"/>
                        <a:buAutoNum type="arabicPeriod"/>
                      </a:pPr>
                      <a:r>
                        <a:rPr lang="el-GR" sz="900" b="0" dirty="0">
                          <a:effectLst/>
                        </a:rPr>
                        <a:t>πειραματίζονται, αναλύουν και εφαρμόζουν τις γνώσεις τους για τη διόρθωση των προβλημάτων της μυωπίας και της πρεσβυωπίας (3</a:t>
                      </a:r>
                      <a:r>
                        <a:rPr lang="el-GR" sz="900" b="0" baseline="30000" dirty="0">
                          <a:effectLst/>
                        </a:rPr>
                        <a:t>ο</a:t>
                      </a:r>
                      <a:r>
                        <a:rPr lang="el-GR" sz="900" b="0" dirty="0">
                          <a:effectLst/>
                        </a:rPr>
                        <a:t>, 4</a:t>
                      </a:r>
                      <a:r>
                        <a:rPr lang="el-GR" sz="900" b="0" baseline="30000" dirty="0">
                          <a:effectLst/>
                        </a:rPr>
                        <a:t>ο</a:t>
                      </a:r>
                      <a:r>
                        <a:rPr lang="el-GR" sz="900" b="0" dirty="0">
                          <a:effectLst/>
                        </a:rPr>
                        <a:t> και 5</a:t>
                      </a:r>
                      <a:r>
                        <a:rPr lang="el-GR" sz="900" b="0" baseline="30000" dirty="0">
                          <a:effectLst/>
                        </a:rPr>
                        <a:t>ο</a:t>
                      </a:r>
                      <a:r>
                        <a:rPr lang="el-GR" sz="900" b="0" dirty="0">
                          <a:effectLst/>
                        </a:rPr>
                        <a:t> επίπεδο </a:t>
                      </a:r>
                      <a:r>
                        <a:rPr lang="en-US" sz="900" b="0" dirty="0">
                          <a:effectLst/>
                        </a:rPr>
                        <a:t>Bloom</a:t>
                      </a:r>
                      <a:r>
                        <a:rPr lang="el-GR" sz="900" b="0" dirty="0">
                          <a:effectLst/>
                        </a:rPr>
                        <a:t>).</a:t>
                      </a:r>
                    </a:p>
                    <a:p>
                      <a:pPr algn="just">
                        <a:lnSpc>
                          <a:spcPct val="106000"/>
                        </a:lnSpc>
                        <a:spcAft>
                          <a:spcPts val="0"/>
                        </a:spcAft>
                      </a:pPr>
                      <a:r>
                        <a:rPr lang="el-GR" sz="900" b="0" dirty="0">
                          <a:effectLst/>
                        </a:rPr>
                        <a:t> </a:t>
                      </a:r>
                    </a:p>
                    <a:p>
                      <a:pPr algn="just">
                        <a:lnSpc>
                          <a:spcPct val="106000"/>
                        </a:lnSpc>
                        <a:spcAft>
                          <a:spcPts val="0"/>
                        </a:spcAft>
                      </a:pPr>
                      <a:r>
                        <a:rPr lang="el-GR" sz="900" b="0" dirty="0">
                          <a:effectLst/>
                        </a:rPr>
                        <a:t> </a:t>
                      </a:r>
                    </a:p>
                    <a:p>
                      <a:pPr algn="just">
                        <a:lnSpc>
                          <a:spcPct val="106000"/>
                        </a:lnSpc>
                        <a:spcAft>
                          <a:spcPts val="0"/>
                        </a:spcAft>
                      </a:pPr>
                      <a:r>
                        <a:rPr lang="el-GR" sz="900" b="0" dirty="0">
                          <a:effectLst/>
                        </a:rPr>
                        <a:t> </a:t>
                      </a:r>
                    </a:p>
                    <a:p>
                      <a:pPr algn="l">
                        <a:lnSpc>
                          <a:spcPct val="106000"/>
                        </a:lnSpc>
                        <a:spcAft>
                          <a:spcPts val="0"/>
                        </a:spcAft>
                      </a:pPr>
                      <a:r>
                        <a:rPr lang="el-GR" sz="900" b="0" dirty="0">
                          <a:effectLst/>
                        </a:rPr>
                        <a:t>Πηγή:</a:t>
                      </a:r>
                    </a:p>
                    <a:p>
                      <a:pPr algn="l">
                        <a:lnSpc>
                          <a:spcPct val="106000"/>
                        </a:lnSpc>
                        <a:spcAft>
                          <a:spcPts val="0"/>
                        </a:spcAft>
                      </a:pPr>
                      <a:r>
                        <a:rPr lang="el-GR" sz="900" b="0" dirty="0">
                          <a:effectLst/>
                        </a:rPr>
                        <a:t>Πρόγραμμα σπουδών Φυσικών Επιστήμων </a:t>
                      </a:r>
                      <a:r>
                        <a:rPr lang="el-GR" sz="900" b="0" baseline="0" dirty="0" smtClean="0">
                          <a:effectLst/>
                        </a:rPr>
                        <a:t> </a:t>
                      </a:r>
                      <a:r>
                        <a:rPr lang="el-GR" sz="900" b="0" dirty="0" smtClean="0">
                          <a:effectLst/>
                        </a:rPr>
                        <a:t>για </a:t>
                      </a:r>
                      <a:r>
                        <a:rPr lang="el-GR" sz="900" b="0" dirty="0">
                          <a:effectLst/>
                        </a:rPr>
                        <a:t>το «νέο σχολείο»</a:t>
                      </a:r>
                      <a:endParaRPr lang="el-GR" sz="900" b="0" dirty="0">
                        <a:effectLst/>
                        <a:latin typeface="Calibri"/>
                        <a:ea typeface="Calibri"/>
                        <a:cs typeface="Times New Roman"/>
                      </a:endParaRPr>
                    </a:p>
                  </a:txBody>
                  <a:tcPr marL="53211" marR="53211" marT="0" marB="0"/>
                </a:tc>
                <a:tc>
                  <a:txBody>
                    <a:bodyPr/>
                    <a:lstStyle/>
                    <a:p>
                      <a:pPr marL="342900" lvl="0" indent="-342900" algn="just">
                        <a:lnSpc>
                          <a:spcPct val="106000"/>
                        </a:lnSpc>
                        <a:spcAft>
                          <a:spcPts val="0"/>
                        </a:spcAft>
                        <a:buFont typeface="Symbol"/>
                        <a:buChar char=""/>
                      </a:pPr>
                      <a:r>
                        <a:rPr lang="el-GR" sz="900" dirty="0">
                          <a:effectLst/>
                        </a:rPr>
                        <a:t>Όραση και μάτι</a:t>
                      </a:r>
                    </a:p>
                    <a:p>
                      <a:pPr marL="342900" lvl="0" indent="-342900" algn="just">
                        <a:lnSpc>
                          <a:spcPct val="106000"/>
                        </a:lnSpc>
                        <a:spcAft>
                          <a:spcPts val="0"/>
                        </a:spcAft>
                        <a:buFont typeface="Symbol"/>
                        <a:buChar char=""/>
                      </a:pPr>
                      <a:r>
                        <a:rPr lang="el-GR" sz="900" dirty="0">
                          <a:effectLst/>
                        </a:rPr>
                        <a:t>Προβλήματα όρασης: μυωπία, πρεσβυωπία</a:t>
                      </a:r>
                    </a:p>
                    <a:p>
                      <a:pPr algn="just">
                        <a:lnSpc>
                          <a:spcPct val="106000"/>
                        </a:lnSpc>
                        <a:spcAft>
                          <a:spcPts val="0"/>
                        </a:spcAft>
                      </a:pPr>
                      <a:r>
                        <a:rPr lang="el-GR" sz="900" dirty="0">
                          <a:effectLst/>
                        </a:rPr>
                        <a:t> </a:t>
                      </a:r>
                      <a:endParaRPr lang="el-GR" sz="900" dirty="0">
                        <a:effectLst/>
                        <a:latin typeface="Calibri"/>
                        <a:ea typeface="Calibri"/>
                        <a:cs typeface="Times New Roman"/>
                      </a:endParaRPr>
                    </a:p>
                  </a:txBody>
                  <a:tcPr marL="53211" marR="53211" marT="0" marB="0"/>
                </a:tc>
                <a:tc>
                  <a:txBody>
                    <a:bodyPr/>
                    <a:lstStyle/>
                    <a:p>
                      <a:pPr algn="just">
                        <a:lnSpc>
                          <a:spcPct val="106000"/>
                        </a:lnSpc>
                        <a:spcAft>
                          <a:spcPts val="0"/>
                        </a:spcAft>
                      </a:pPr>
                      <a:r>
                        <a:rPr lang="el-GR" sz="900" dirty="0">
                          <a:effectLst/>
                        </a:rPr>
                        <a:t>Προσομοίωση λειτουργίας της ανθρώπινης όρασης</a:t>
                      </a:r>
                    </a:p>
                    <a:p>
                      <a:pPr algn="just">
                        <a:lnSpc>
                          <a:spcPct val="106000"/>
                        </a:lnSpc>
                        <a:spcAft>
                          <a:spcPts val="0"/>
                        </a:spcAft>
                      </a:pPr>
                      <a:r>
                        <a:rPr lang="el-GR" sz="900" dirty="0">
                          <a:effectLst/>
                        </a:rPr>
                        <a:t> </a:t>
                      </a:r>
                    </a:p>
                    <a:p>
                      <a:pPr algn="just">
                        <a:lnSpc>
                          <a:spcPct val="106000"/>
                        </a:lnSpc>
                        <a:spcAft>
                          <a:spcPts val="0"/>
                        </a:spcAft>
                      </a:pPr>
                      <a:r>
                        <a:rPr lang="el-GR" sz="900" dirty="0">
                          <a:effectLst/>
                        </a:rPr>
                        <a:t>Για τον εκπαιδευτικό</a:t>
                      </a:r>
                    </a:p>
                    <a:p>
                      <a:pPr algn="just">
                        <a:lnSpc>
                          <a:spcPct val="106000"/>
                        </a:lnSpc>
                        <a:spcAft>
                          <a:spcPts val="0"/>
                        </a:spcAft>
                      </a:pPr>
                      <a:r>
                        <a:rPr lang="el-GR" sz="900" dirty="0">
                          <a:effectLst/>
                        </a:rPr>
                        <a:t>Η δυναμική προσομοίωση επιτρέπει τη διερευνητική προσέγγιση και μελέτη της όρασης και των συνηθισμένων προβλημάτων της. Η αξιοποίηση της προσομοίωσης παρέχει στον/στην εκπαιδευτικό την κατάλληλη υποστήριξη («σκαλωσιά», ζώνη επικείμενης ανάπτυξης) και ένα εργαλείο για αναστοχασμό.</a:t>
                      </a:r>
                    </a:p>
                    <a:p>
                      <a:pPr algn="just">
                        <a:lnSpc>
                          <a:spcPct val="106000"/>
                        </a:lnSpc>
                        <a:spcAft>
                          <a:spcPts val="0"/>
                        </a:spcAft>
                      </a:pPr>
                      <a:r>
                        <a:rPr lang="el-GR" sz="900" dirty="0">
                          <a:effectLst/>
                        </a:rPr>
                        <a:t>Η αξιοποίηση της προσομοίωσης μπορεί να γίνει και σε ομαδοσυνεργατικό πλαίσιο. Μπορούν επίσης να αξιοποιηθούν οι τεχνικές του καταιγισμού ιδεών ή της χιονοστιβάδας.</a:t>
                      </a:r>
                    </a:p>
                    <a:p>
                      <a:pPr algn="just">
                        <a:lnSpc>
                          <a:spcPct val="106000"/>
                        </a:lnSpc>
                        <a:spcAft>
                          <a:spcPts val="0"/>
                        </a:spcAft>
                      </a:pPr>
                      <a:r>
                        <a:rPr lang="el-GR" sz="900" dirty="0">
                          <a:effectLst/>
                        </a:rPr>
                        <a:t> </a:t>
                      </a:r>
                    </a:p>
                    <a:p>
                      <a:pPr algn="just">
                        <a:lnSpc>
                          <a:spcPct val="106000"/>
                        </a:lnSpc>
                        <a:spcAft>
                          <a:spcPts val="0"/>
                        </a:spcAft>
                      </a:pPr>
                      <a:r>
                        <a:rPr lang="el-GR" sz="900" dirty="0">
                          <a:effectLst/>
                        </a:rPr>
                        <a:t>Για το μαθητή</a:t>
                      </a:r>
                    </a:p>
                    <a:p>
                      <a:pPr algn="just">
                        <a:lnSpc>
                          <a:spcPct val="106000"/>
                        </a:lnSpc>
                        <a:spcAft>
                          <a:spcPts val="0"/>
                        </a:spcAft>
                      </a:pPr>
                      <a:r>
                        <a:rPr lang="el-GR" sz="900" dirty="0">
                          <a:effectLst/>
                        </a:rPr>
                        <a:t>Πριν ξεκινήσεις, διάβασε προσεκτικά τις οδηγίες της προσομοίωσης.</a:t>
                      </a:r>
                    </a:p>
                    <a:p>
                      <a:pPr marL="342900" lvl="0" indent="-342900" algn="just">
                        <a:lnSpc>
                          <a:spcPct val="106000"/>
                        </a:lnSpc>
                        <a:spcAft>
                          <a:spcPts val="0"/>
                        </a:spcAft>
                        <a:buFont typeface="+mj-lt"/>
                        <a:buAutoNum type="arabicPeriod"/>
                      </a:pPr>
                      <a:r>
                        <a:rPr lang="el-GR" sz="900" dirty="0">
                          <a:effectLst/>
                        </a:rPr>
                        <a:t>Παρατήρησε την εστίαση των φωτεινών ακτίνων πάνω στον αμφιβληστροειδή χιτώνα του ματιού, όπου σχηματίζεται το είδωλο του αντικειμένου που βλέπεις. Η όραση είναι σωστή, για αυτό βλέπεις εστιασμένο και καθαρό το κείμενο.</a:t>
                      </a:r>
                    </a:p>
                    <a:p>
                      <a:pPr marL="342900" lvl="0" indent="-342900" algn="just">
                        <a:lnSpc>
                          <a:spcPct val="106000"/>
                        </a:lnSpc>
                        <a:spcAft>
                          <a:spcPts val="0"/>
                        </a:spcAft>
                        <a:buFont typeface="+mj-lt"/>
                        <a:buAutoNum type="arabicPeriod"/>
                      </a:pPr>
                      <a:r>
                        <a:rPr lang="el-GR" sz="900" dirty="0">
                          <a:effectLst/>
                        </a:rPr>
                        <a:t>Μετακίνησε προς τα δεξιά το δρομέα της μυωπίας, για να την αυξήσεις. Το κείμενο γίνεται θολό. Το βλέπεις, όπως κάποιος που έχει μυωπία.</a:t>
                      </a:r>
                    </a:p>
                    <a:p>
                      <a:pPr marL="342900" lvl="0" indent="-342900" algn="just">
                        <a:lnSpc>
                          <a:spcPct val="106000"/>
                        </a:lnSpc>
                        <a:spcAft>
                          <a:spcPts val="0"/>
                        </a:spcAft>
                        <a:buFont typeface="+mj-lt"/>
                        <a:buAutoNum type="arabicPeriod"/>
                      </a:pPr>
                      <a:r>
                        <a:rPr lang="el-GR" sz="900" dirty="0">
                          <a:effectLst/>
                        </a:rPr>
                        <a:t>Παρατήρησε το μάτι και τις φωτεινές ακτίνες. Μπορείς να μετακινείς το δρομέα και να παρατηρείς το μάτι ταυτόχρονα.</a:t>
                      </a:r>
                    </a:p>
                    <a:p>
                      <a:pPr marL="342900" lvl="0" indent="-342900" algn="just">
                        <a:lnSpc>
                          <a:spcPct val="106000"/>
                        </a:lnSpc>
                        <a:spcAft>
                          <a:spcPts val="0"/>
                        </a:spcAft>
                        <a:buFont typeface="+mj-lt"/>
                        <a:buAutoNum type="arabicPeriod"/>
                      </a:pPr>
                      <a:r>
                        <a:rPr lang="el-GR" sz="900" dirty="0">
                          <a:effectLst/>
                        </a:rPr>
                        <a:t>Τι συμπέρασμα βγάζεις για το μυωπικό μάτι; Τι πρέπει να γίνει για να διορθωθεί η μυωπία;</a:t>
                      </a:r>
                    </a:p>
                    <a:p>
                      <a:pPr marL="342900" lvl="0" indent="-342900" algn="just">
                        <a:lnSpc>
                          <a:spcPct val="106000"/>
                        </a:lnSpc>
                        <a:spcAft>
                          <a:spcPts val="0"/>
                        </a:spcAft>
                        <a:buFont typeface="+mj-lt"/>
                        <a:buAutoNum type="arabicPeriod"/>
                      </a:pPr>
                      <a:r>
                        <a:rPr lang="el-GR" sz="900" dirty="0">
                          <a:effectLst/>
                        </a:rPr>
                        <a:t>Φέρε την προσομοίωση στην αρχική της συνθήκη, αυτή με τη σωστή όραση και κάνε το μάτι να έχει πρεσβυωπία, όπως έχουν συνήθως οι άνθρωποι μεγάλης ηλικίας. Βλέπεις ότι και στην περίπτωση της πρεσβυωπίας το κείμενο είναι θολό.</a:t>
                      </a:r>
                    </a:p>
                    <a:p>
                      <a:pPr marL="342900" lvl="0" indent="-342900" algn="just">
                        <a:lnSpc>
                          <a:spcPct val="106000"/>
                        </a:lnSpc>
                        <a:spcAft>
                          <a:spcPts val="0"/>
                        </a:spcAft>
                        <a:buFont typeface="+mj-lt"/>
                        <a:buAutoNum type="arabicPeriod"/>
                      </a:pPr>
                      <a:r>
                        <a:rPr lang="el-GR" sz="900" dirty="0">
                          <a:effectLst/>
                        </a:rPr>
                        <a:t>Τι διαφορά παρατηρείς σε σχέση με το μυωπικό μάτι;</a:t>
                      </a:r>
                    </a:p>
                    <a:p>
                      <a:pPr marL="342900" lvl="0" indent="-342900" algn="just">
                        <a:lnSpc>
                          <a:spcPct val="106000"/>
                        </a:lnSpc>
                        <a:spcAft>
                          <a:spcPts val="0"/>
                        </a:spcAft>
                        <a:buFont typeface="+mj-lt"/>
                        <a:buAutoNum type="arabicPeriod"/>
                      </a:pPr>
                      <a:r>
                        <a:rPr lang="el-GR" sz="900" dirty="0">
                          <a:effectLst/>
                        </a:rPr>
                        <a:t>Βάζοντας τα γυαλιά, η όραση χειροτερεύει. Γιατί;</a:t>
                      </a:r>
                    </a:p>
                    <a:p>
                      <a:pPr marL="342900" lvl="0" indent="-342900" algn="just">
                        <a:lnSpc>
                          <a:spcPct val="106000"/>
                        </a:lnSpc>
                        <a:spcAft>
                          <a:spcPts val="0"/>
                        </a:spcAft>
                        <a:buFont typeface="+mj-lt"/>
                        <a:buAutoNum type="arabicPeriod"/>
                      </a:pPr>
                      <a:r>
                        <a:rPr lang="el-GR" sz="900" dirty="0">
                          <a:effectLst/>
                        </a:rPr>
                        <a:t>Τι πρέπει να γίνει για να διορθωθεί η όραση;</a:t>
                      </a:r>
                    </a:p>
                    <a:p>
                      <a:pPr marL="342900" lvl="0" indent="-342900" algn="just">
                        <a:lnSpc>
                          <a:spcPct val="106000"/>
                        </a:lnSpc>
                        <a:spcAft>
                          <a:spcPts val="0"/>
                        </a:spcAft>
                        <a:buFont typeface="+mj-lt"/>
                        <a:buAutoNum type="arabicPeriod"/>
                      </a:pPr>
                      <a:r>
                        <a:rPr lang="el-GR" sz="900" dirty="0">
                          <a:effectLst/>
                        </a:rPr>
                        <a:t>Ποια η διαφορά στο σχηματισμό του ειδώλου στις περιπτώσεις της μυωπίας και της πρεσβυωπίας;</a:t>
                      </a:r>
                    </a:p>
                    <a:p>
                      <a:pPr marL="342900" lvl="0" indent="-342900" algn="just">
                        <a:lnSpc>
                          <a:spcPct val="106000"/>
                        </a:lnSpc>
                        <a:spcAft>
                          <a:spcPts val="0"/>
                        </a:spcAft>
                        <a:buFont typeface="+mj-lt"/>
                        <a:buAutoNum type="arabicPeriod"/>
                      </a:pPr>
                      <a:r>
                        <a:rPr lang="el-GR" sz="900" dirty="0">
                          <a:effectLst/>
                        </a:rPr>
                        <a:t>Σε τι διαφέρει ο τρόπος διόρθωσης της όρασης σε κάθε περίπτωση;</a:t>
                      </a:r>
                      <a:endParaRPr lang="el-GR" sz="900" dirty="0">
                        <a:effectLst/>
                        <a:latin typeface="Calibri"/>
                        <a:ea typeface="Calibri"/>
                        <a:cs typeface="Times New Roman"/>
                      </a:endParaRPr>
                    </a:p>
                  </a:txBody>
                  <a:tcPr marL="53211" marR="53211" marT="0" marB="0"/>
                </a:tc>
                <a:tc>
                  <a:txBody>
                    <a:bodyPr/>
                    <a:lstStyle/>
                    <a:p>
                      <a:pPr algn="just">
                        <a:lnSpc>
                          <a:spcPct val="106000"/>
                        </a:lnSpc>
                        <a:spcAft>
                          <a:spcPts val="0"/>
                        </a:spcAft>
                      </a:pPr>
                      <a:r>
                        <a:rPr lang="el-GR" sz="900" dirty="0">
                          <a:effectLst/>
                        </a:rPr>
                        <a:t>ΦΩΣ: Μάτι.</a:t>
                      </a:r>
                    </a:p>
                    <a:p>
                      <a:pPr algn="just">
                        <a:lnSpc>
                          <a:spcPct val="106000"/>
                        </a:lnSpc>
                        <a:spcAft>
                          <a:spcPts val="0"/>
                        </a:spcAft>
                      </a:pPr>
                      <a:r>
                        <a:rPr lang="el-GR" sz="900" dirty="0">
                          <a:effectLst/>
                        </a:rPr>
                        <a:t> </a:t>
                      </a:r>
                    </a:p>
                    <a:p>
                      <a:pPr algn="l">
                        <a:lnSpc>
                          <a:spcPct val="106000"/>
                        </a:lnSpc>
                        <a:spcAft>
                          <a:spcPts val="0"/>
                        </a:spcAft>
                      </a:pPr>
                      <a:r>
                        <a:rPr lang="el-GR" sz="900" dirty="0">
                          <a:effectLst/>
                        </a:rPr>
                        <a:t>Προσομοίωση «το ανθρώπινο μάτι, η μυωπία και η πρεσβυωπία»:</a:t>
                      </a:r>
                    </a:p>
                    <a:p>
                      <a:pPr marR="742315" algn="just">
                        <a:lnSpc>
                          <a:spcPct val="106000"/>
                        </a:lnSpc>
                        <a:spcAft>
                          <a:spcPts val="0"/>
                        </a:spcAft>
                      </a:pPr>
                      <a:r>
                        <a:rPr lang="el-GR" sz="900" u="sng" dirty="0">
                          <a:effectLst/>
                          <a:hlinkClick r:id="rId2"/>
                        </a:rPr>
                        <a:t>http://photodentro.edu.gr/lor/r/8521/6176</a:t>
                      </a:r>
                      <a:endParaRPr lang="el-GR" sz="900" dirty="0">
                        <a:effectLst/>
                        <a:latin typeface="Calibri"/>
                        <a:ea typeface="Calibri"/>
                        <a:cs typeface="Times New Roman"/>
                      </a:endParaRPr>
                    </a:p>
                  </a:txBody>
                  <a:tcPr marL="53211" marR="53211" marT="0" marB="0"/>
                </a:tc>
              </a:tr>
            </a:tbl>
          </a:graphicData>
        </a:graphic>
      </p:graphicFrame>
    </p:spTree>
    <p:extLst>
      <p:ext uri="{BB962C8B-B14F-4D97-AF65-F5344CB8AC3E}">
        <p14:creationId xmlns:p14="http://schemas.microsoft.com/office/powerpoint/2010/main" val="27343384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25824" y="75502"/>
            <a:ext cx="7960961" cy="562062"/>
          </a:xfrm>
        </p:spPr>
        <p:txBody>
          <a:bodyPr>
            <a:normAutofit/>
          </a:bodyPr>
          <a:lstStyle/>
          <a:p>
            <a:r>
              <a:rPr lang="el-GR" dirty="0"/>
              <a:t>Προσδοκώμενα α</a:t>
            </a:r>
            <a:r>
              <a:rPr lang="el-GR" dirty="0" smtClean="0"/>
              <a:t>ποτελέσματα (</a:t>
            </a:r>
            <a:r>
              <a:rPr lang="el-GR" dirty="0"/>
              <a:t>δ</a:t>
            </a:r>
            <a:r>
              <a:rPr lang="el-GR" dirty="0" smtClean="0"/>
              <a:t>ιδακτικοί </a:t>
            </a:r>
            <a:r>
              <a:rPr lang="el-GR" dirty="0"/>
              <a:t>στόχοι</a:t>
            </a:r>
            <a:r>
              <a:rPr lang="el-GR" dirty="0" smtClean="0"/>
              <a:t>)</a:t>
            </a:r>
            <a:endParaRPr lang="el-GR" dirty="0"/>
          </a:p>
        </p:txBody>
      </p:sp>
      <p:sp>
        <p:nvSpPr>
          <p:cNvPr id="5" name="Θέση περιεχομένου 4"/>
          <p:cNvSpPr>
            <a:spLocks noGrp="1"/>
          </p:cNvSpPr>
          <p:nvPr>
            <p:ph idx="1"/>
          </p:nvPr>
        </p:nvSpPr>
        <p:spPr/>
        <p:txBody>
          <a:bodyPr>
            <a:normAutofit fontScale="92500"/>
          </a:bodyPr>
          <a:lstStyle/>
          <a:p>
            <a:r>
              <a:rPr lang="el-GR" b="1" dirty="0"/>
              <a:t>Οι μαθητές αναμένεται να:</a:t>
            </a:r>
          </a:p>
          <a:p>
            <a:pPr marL="457200" lvl="0" indent="-457200">
              <a:buFont typeface="+mj-lt"/>
              <a:buAutoNum type="arabicPeriod"/>
            </a:pPr>
            <a:r>
              <a:rPr lang="el-GR" b="1" dirty="0"/>
              <a:t>ερμηνεύουν</a:t>
            </a:r>
            <a:r>
              <a:rPr lang="el-GR" dirty="0"/>
              <a:t> τη λειτουργία της όρασης (2</a:t>
            </a:r>
            <a:r>
              <a:rPr lang="el-GR" baseline="30000" dirty="0"/>
              <a:t>ο</a:t>
            </a:r>
            <a:r>
              <a:rPr lang="el-GR" dirty="0"/>
              <a:t> και 4</a:t>
            </a:r>
            <a:r>
              <a:rPr lang="el-GR" baseline="30000" dirty="0"/>
              <a:t>ο</a:t>
            </a:r>
            <a:r>
              <a:rPr lang="el-GR" dirty="0"/>
              <a:t> επίπεδο </a:t>
            </a:r>
            <a:r>
              <a:rPr lang="en-US" dirty="0"/>
              <a:t>Bloom</a:t>
            </a:r>
            <a:r>
              <a:rPr lang="el-GR" dirty="0"/>
              <a:t>)</a:t>
            </a:r>
          </a:p>
          <a:p>
            <a:pPr marL="457200" lvl="0" indent="-457200">
              <a:buFont typeface="+mj-lt"/>
              <a:buAutoNum type="arabicPeriod"/>
            </a:pPr>
            <a:r>
              <a:rPr lang="el-GR" b="1" dirty="0"/>
              <a:t>αναλύουν</a:t>
            </a:r>
            <a:r>
              <a:rPr lang="el-GR" dirty="0"/>
              <a:t> τις παραμέτρους λειτουργίας της όρασης και των προβλημάτων της μυωπίας και της πρεσβυωπίας (4</a:t>
            </a:r>
            <a:r>
              <a:rPr lang="el-GR" baseline="30000" dirty="0"/>
              <a:t>ο</a:t>
            </a:r>
            <a:r>
              <a:rPr lang="el-GR" dirty="0"/>
              <a:t> επίπεδο </a:t>
            </a:r>
            <a:r>
              <a:rPr lang="en-US" dirty="0"/>
              <a:t>Bloom</a:t>
            </a:r>
            <a:r>
              <a:rPr lang="el-GR" dirty="0"/>
              <a:t>)</a:t>
            </a:r>
          </a:p>
          <a:p>
            <a:pPr marL="457200" lvl="0" indent="-457200">
              <a:buFont typeface="+mj-lt"/>
              <a:buAutoNum type="arabicPeriod"/>
            </a:pPr>
            <a:r>
              <a:rPr lang="el-GR" b="1" dirty="0"/>
              <a:t>πειραματίζονται, αναλύουν και εφαρμόζουν </a:t>
            </a:r>
            <a:r>
              <a:rPr lang="el-GR" dirty="0"/>
              <a:t>τις γνώσεις τους για τη διόρθωση των προβλημάτων της μυωπίας και της πρεσβυωπίας (3</a:t>
            </a:r>
            <a:r>
              <a:rPr lang="el-GR" baseline="30000" dirty="0"/>
              <a:t>ο</a:t>
            </a:r>
            <a:r>
              <a:rPr lang="el-GR" dirty="0"/>
              <a:t>, 4</a:t>
            </a:r>
            <a:r>
              <a:rPr lang="el-GR" baseline="30000" dirty="0"/>
              <a:t>ο</a:t>
            </a:r>
            <a:r>
              <a:rPr lang="el-GR" dirty="0"/>
              <a:t> και 5</a:t>
            </a:r>
            <a:r>
              <a:rPr lang="el-GR" baseline="30000" dirty="0"/>
              <a:t>ο</a:t>
            </a:r>
            <a:r>
              <a:rPr lang="el-GR" dirty="0"/>
              <a:t> επίπεδο </a:t>
            </a:r>
            <a:r>
              <a:rPr lang="en-US" dirty="0"/>
              <a:t>Bloom</a:t>
            </a:r>
            <a:r>
              <a:rPr lang="el-GR" dirty="0"/>
              <a:t>).</a:t>
            </a:r>
          </a:p>
          <a:p>
            <a:r>
              <a:rPr lang="el-GR" dirty="0"/>
              <a:t> </a:t>
            </a:r>
          </a:p>
          <a:p>
            <a:r>
              <a:rPr lang="el-GR" dirty="0"/>
              <a:t> </a:t>
            </a:r>
          </a:p>
          <a:p>
            <a:r>
              <a:rPr lang="el-GR" dirty="0"/>
              <a:t> </a:t>
            </a:r>
          </a:p>
          <a:p>
            <a:r>
              <a:rPr lang="el-GR" i="1" dirty="0"/>
              <a:t>Πηγή:</a:t>
            </a:r>
            <a:endParaRPr lang="el-GR" dirty="0"/>
          </a:p>
          <a:p>
            <a:r>
              <a:rPr lang="el-GR" b="1" i="1" dirty="0"/>
              <a:t>Πρόγραμμα σπουδών </a:t>
            </a:r>
            <a:r>
              <a:rPr lang="el-GR" i="1" dirty="0"/>
              <a:t>Φυσικών Επιστήμων </a:t>
            </a:r>
            <a:r>
              <a:rPr lang="el-GR" i="1" dirty="0" smtClean="0"/>
              <a:t>Δημοτικού για </a:t>
            </a:r>
            <a:r>
              <a:rPr lang="el-GR" i="1" dirty="0"/>
              <a:t>το «νέο σχολείο»</a:t>
            </a:r>
            <a:endParaRPr lang="el-GR" dirty="0"/>
          </a:p>
        </p:txBody>
      </p:sp>
    </p:spTree>
    <p:extLst>
      <p:ext uri="{BB962C8B-B14F-4D97-AF65-F5344CB8AC3E}">
        <p14:creationId xmlns:p14="http://schemas.microsoft.com/office/powerpoint/2010/main" val="29443542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41153" y="75502"/>
            <a:ext cx="8189583" cy="562062"/>
          </a:xfrm>
        </p:spPr>
        <p:txBody>
          <a:bodyPr>
            <a:normAutofit/>
          </a:bodyPr>
          <a:lstStyle/>
          <a:p>
            <a:pPr>
              <a:lnSpc>
                <a:spcPct val="106000"/>
              </a:lnSpc>
              <a:spcAft>
                <a:spcPts val="0"/>
              </a:spcAft>
            </a:pPr>
            <a:r>
              <a:rPr lang="el-GR" dirty="0" smtClean="0"/>
              <a:t>Δραστηριότητες (διδακτικές </a:t>
            </a:r>
            <a:r>
              <a:rPr lang="el-GR" dirty="0"/>
              <a:t>και </a:t>
            </a:r>
            <a:r>
              <a:rPr lang="el-GR" dirty="0" smtClean="0"/>
              <a:t>μαθησιακές)</a:t>
            </a:r>
            <a:endParaRPr lang="el-GR" dirty="0"/>
          </a:p>
        </p:txBody>
      </p:sp>
      <p:sp>
        <p:nvSpPr>
          <p:cNvPr id="4" name="Θέση περιεχομένου 3"/>
          <p:cNvSpPr>
            <a:spLocks noGrp="1"/>
          </p:cNvSpPr>
          <p:nvPr>
            <p:ph idx="1"/>
          </p:nvPr>
        </p:nvSpPr>
        <p:spPr/>
        <p:txBody>
          <a:bodyPr/>
          <a:lstStyle/>
          <a:p>
            <a:r>
              <a:rPr lang="el-GR" b="1" dirty="0"/>
              <a:t>Για τον εκπαιδευτικό</a:t>
            </a:r>
            <a:endParaRPr lang="el-GR" dirty="0"/>
          </a:p>
          <a:p>
            <a:r>
              <a:rPr lang="el-GR" dirty="0"/>
              <a:t>Η δυναμική προσομοίωση επιτρέπει τη διερευνητική προσέγγιση και μελέτη της όρασης και των συνηθισμένων προβλημάτων </a:t>
            </a:r>
            <a:r>
              <a:rPr lang="el-GR" dirty="0" smtClean="0"/>
              <a:t>της.</a:t>
            </a:r>
          </a:p>
          <a:p>
            <a:r>
              <a:rPr lang="el-GR" dirty="0" smtClean="0"/>
              <a:t>Η </a:t>
            </a:r>
            <a:r>
              <a:rPr lang="el-GR" dirty="0"/>
              <a:t>αξιοποίηση της προσομοίωσης παρέχει στον/στην εκπαιδευτικό την κατάλληλη υποστήριξη («σκαλωσιά», ζώνη επικείμενης ανάπτυξης) και ένα εργαλείο για αναστοχασμό.</a:t>
            </a:r>
          </a:p>
          <a:p>
            <a:r>
              <a:rPr lang="el-GR" dirty="0"/>
              <a:t>Η αξιοποίηση της προσομοίωσης μπορεί να γίνει και σε </a:t>
            </a:r>
            <a:r>
              <a:rPr lang="el-GR" dirty="0" err="1"/>
              <a:t>ομαδοσυνεργατικό</a:t>
            </a:r>
            <a:r>
              <a:rPr lang="el-GR" dirty="0"/>
              <a:t> </a:t>
            </a:r>
            <a:r>
              <a:rPr lang="el-GR" dirty="0" smtClean="0"/>
              <a:t>πλαίσιο.</a:t>
            </a:r>
          </a:p>
          <a:p>
            <a:r>
              <a:rPr lang="el-GR" dirty="0" smtClean="0"/>
              <a:t>Μπορούν </a:t>
            </a:r>
            <a:r>
              <a:rPr lang="el-GR" dirty="0"/>
              <a:t>επίσης να αξιοποιηθούν οι τεχνικές του καταιγισμού ιδεών ή της χιονοστιβάδας</a:t>
            </a:r>
            <a:r>
              <a:rPr lang="el-GR" dirty="0" smtClean="0"/>
              <a:t>.</a:t>
            </a:r>
            <a:endParaRPr lang="el-GR" dirty="0"/>
          </a:p>
        </p:txBody>
      </p:sp>
    </p:spTree>
    <p:extLst>
      <p:ext uri="{BB962C8B-B14F-4D97-AF65-F5344CB8AC3E}">
        <p14:creationId xmlns:p14="http://schemas.microsoft.com/office/powerpoint/2010/main" val="706972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87143" y="75502"/>
            <a:ext cx="8632270" cy="562062"/>
          </a:xfrm>
        </p:spPr>
        <p:txBody>
          <a:bodyPr/>
          <a:lstStyle/>
          <a:p>
            <a:r>
              <a:rPr lang="el-GR" dirty="0"/>
              <a:t>Δραστηριότητες (διδακτικές και μαθησιακές)</a:t>
            </a:r>
          </a:p>
        </p:txBody>
      </p:sp>
      <p:sp>
        <p:nvSpPr>
          <p:cNvPr id="4" name="Θέση περιεχομένου 3"/>
          <p:cNvSpPr>
            <a:spLocks noGrp="1"/>
          </p:cNvSpPr>
          <p:nvPr>
            <p:ph idx="1"/>
          </p:nvPr>
        </p:nvSpPr>
        <p:spPr/>
        <p:txBody>
          <a:bodyPr>
            <a:normAutofit/>
          </a:bodyPr>
          <a:lstStyle/>
          <a:p>
            <a:r>
              <a:rPr lang="el-GR" b="1" dirty="0"/>
              <a:t>Για το μαθητή</a:t>
            </a:r>
            <a:endParaRPr lang="el-GR" dirty="0"/>
          </a:p>
          <a:p>
            <a:pPr marL="457200" indent="-457200">
              <a:buFont typeface="+mj-lt"/>
              <a:buAutoNum type="arabicPeriod"/>
            </a:pPr>
            <a:r>
              <a:rPr lang="el-GR" sz="2000" dirty="0"/>
              <a:t>Πριν ξεκινήσεις, διάβασε προσεκτικά τις οδηγίες της προσομοίωσης.</a:t>
            </a:r>
          </a:p>
          <a:p>
            <a:pPr marL="457200" lvl="0" indent="-457200">
              <a:buFont typeface="+mj-lt"/>
              <a:buAutoNum type="arabicPeriod"/>
            </a:pPr>
            <a:r>
              <a:rPr lang="el-GR" sz="2000" dirty="0"/>
              <a:t>Παρατήρησε την εστίαση των φωτεινών </a:t>
            </a:r>
            <a:r>
              <a:rPr lang="el-GR" sz="2000" dirty="0" err="1"/>
              <a:t>ακτίνων</a:t>
            </a:r>
            <a:r>
              <a:rPr lang="el-GR" sz="2000" dirty="0"/>
              <a:t> πάνω στον αμφιβληστροειδή χιτώνα του ματιού, όπου σχηματίζεται το είδωλο του αντικειμένου που βλέπεις. Η όραση είναι σωστή, για αυτό βλέπεις εστιασμένο και καθαρό το κείμενο.</a:t>
            </a:r>
          </a:p>
          <a:p>
            <a:pPr marL="457200" lvl="0" indent="-457200">
              <a:buFont typeface="+mj-lt"/>
              <a:buAutoNum type="arabicPeriod"/>
            </a:pPr>
            <a:r>
              <a:rPr lang="el-GR" sz="2000" dirty="0"/>
              <a:t>Μετακίνησε προς τα δεξιά το δρομέα της μυωπίας, για να την αυξήσεις. Το κείμενο γίνεται θολό. Το βλέπεις, όπως κάποιος που έχει μυωπία.</a:t>
            </a:r>
          </a:p>
          <a:p>
            <a:pPr marL="457200" lvl="0" indent="-457200">
              <a:buFont typeface="+mj-lt"/>
              <a:buAutoNum type="arabicPeriod"/>
            </a:pPr>
            <a:r>
              <a:rPr lang="el-GR" sz="2000" dirty="0"/>
              <a:t>Παρατήρησε το μάτι και τις φωτεινές ακτίνες. Μπορείς να μετακινείς το δρομέα και να παρατηρείς το μάτι ταυτόχρονα.</a:t>
            </a:r>
          </a:p>
          <a:p>
            <a:pPr marL="457200" lvl="0" indent="-457200">
              <a:buFont typeface="+mj-lt"/>
              <a:buAutoNum type="arabicPeriod"/>
            </a:pPr>
            <a:r>
              <a:rPr lang="el-GR" sz="2000" dirty="0"/>
              <a:t>Τι συμπέρασμα βγάζεις για το μυωπικό μάτι; Τι πρέπει να γίνει για να διορθωθεί η μυωπία</a:t>
            </a:r>
            <a:r>
              <a:rPr lang="el-GR" sz="2000" dirty="0" smtClean="0"/>
              <a:t>;</a:t>
            </a:r>
            <a:endParaRPr lang="el-GR" sz="2000" dirty="0"/>
          </a:p>
        </p:txBody>
      </p:sp>
    </p:spTree>
    <p:extLst>
      <p:ext uri="{BB962C8B-B14F-4D97-AF65-F5344CB8AC3E}">
        <p14:creationId xmlns:p14="http://schemas.microsoft.com/office/powerpoint/2010/main" val="7235976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29478" y="75502"/>
            <a:ext cx="8632270" cy="562062"/>
          </a:xfrm>
        </p:spPr>
        <p:txBody>
          <a:bodyPr>
            <a:normAutofit/>
          </a:bodyPr>
          <a:lstStyle/>
          <a:p>
            <a:pPr>
              <a:lnSpc>
                <a:spcPct val="106000"/>
              </a:lnSpc>
              <a:spcAft>
                <a:spcPts val="0"/>
              </a:spcAft>
            </a:pPr>
            <a:r>
              <a:rPr lang="el-GR" dirty="0"/>
              <a:t>Δραστηριότητες (διδακτικές και μαθησιακές)</a:t>
            </a:r>
            <a:endParaRPr lang="el-GR" dirty="0">
              <a:ea typeface="Calibri"/>
              <a:cs typeface="Times New Roman"/>
            </a:endParaRPr>
          </a:p>
        </p:txBody>
      </p:sp>
      <p:sp>
        <p:nvSpPr>
          <p:cNvPr id="4" name="Θέση περιεχομένου 3"/>
          <p:cNvSpPr>
            <a:spLocks noGrp="1"/>
          </p:cNvSpPr>
          <p:nvPr>
            <p:ph idx="1"/>
          </p:nvPr>
        </p:nvSpPr>
        <p:spPr/>
        <p:txBody>
          <a:bodyPr/>
          <a:lstStyle/>
          <a:p>
            <a:pPr marL="457200" lvl="0" indent="-457200">
              <a:buFont typeface="+mj-lt"/>
              <a:buAutoNum type="arabicPeriod" startAt="6"/>
            </a:pPr>
            <a:r>
              <a:rPr lang="el-GR" sz="2000" dirty="0"/>
              <a:t>Φέρε την προσομοίωση στην αρχική της συνθήκη, αυτή με τη σωστή όραση και κάνε το μάτι να έχει πρεσβυωπία, όπως έχουν συνήθως οι άνθρωποι μεγάλης ηλικίας. Βλέπεις ότι και στην περίπτωση της πρεσβυωπίας το κείμενο είναι θολό.</a:t>
            </a:r>
          </a:p>
          <a:p>
            <a:pPr marL="457200" lvl="0" indent="-457200">
              <a:buFont typeface="+mj-lt"/>
              <a:buAutoNum type="arabicPeriod" startAt="6"/>
            </a:pPr>
            <a:r>
              <a:rPr lang="el-GR" sz="2000" dirty="0"/>
              <a:t>Τι διαφορά παρατηρείς σε σχέση με το μυωπικό μάτι;</a:t>
            </a:r>
          </a:p>
          <a:p>
            <a:pPr marL="457200" lvl="0" indent="-457200">
              <a:buFont typeface="+mj-lt"/>
              <a:buAutoNum type="arabicPeriod" startAt="6"/>
            </a:pPr>
            <a:r>
              <a:rPr lang="el-GR" sz="2000" dirty="0"/>
              <a:t>Βάζοντας τα γυαλιά, η όραση χειροτερεύει. Γιατί;</a:t>
            </a:r>
          </a:p>
          <a:p>
            <a:pPr marL="457200" lvl="0" indent="-457200">
              <a:buFont typeface="+mj-lt"/>
              <a:buAutoNum type="arabicPeriod" startAt="6"/>
            </a:pPr>
            <a:r>
              <a:rPr lang="el-GR" sz="2000" dirty="0"/>
              <a:t>Τι πρέπει να γίνει για να διορθωθεί η όραση;</a:t>
            </a:r>
          </a:p>
          <a:p>
            <a:pPr marL="457200" lvl="0" indent="-457200">
              <a:buFont typeface="+mj-lt"/>
              <a:buAutoNum type="arabicPeriod" startAt="6"/>
            </a:pPr>
            <a:r>
              <a:rPr lang="el-GR" sz="2000" dirty="0"/>
              <a:t>Ποια η διαφορά στο σχηματισμό του ειδώλου στις περιπτώσεις της μυωπίας και της πρεσβυωπίας;</a:t>
            </a:r>
          </a:p>
          <a:p>
            <a:pPr marL="457200" indent="-457200">
              <a:buFont typeface="+mj-lt"/>
              <a:buAutoNum type="arabicPeriod" startAt="6"/>
            </a:pPr>
            <a:r>
              <a:rPr lang="el-GR" sz="2000" dirty="0"/>
              <a:t>Σε τι διαφέρει ο τρόπος διόρθωσης της όρασης σε κάθε περίπτωση;</a:t>
            </a:r>
          </a:p>
          <a:p>
            <a:endParaRPr lang="el-GR" dirty="0"/>
          </a:p>
        </p:txBody>
      </p:sp>
    </p:spTree>
    <p:extLst>
      <p:ext uri="{BB962C8B-B14F-4D97-AF65-F5344CB8AC3E}">
        <p14:creationId xmlns:p14="http://schemas.microsoft.com/office/powerpoint/2010/main" val="27980123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Πόροι ψηφιακού περιεχομένου</a:t>
            </a:r>
            <a:endParaRPr lang="el-GR" dirty="0"/>
          </a:p>
        </p:txBody>
      </p:sp>
      <p:sp>
        <p:nvSpPr>
          <p:cNvPr id="3" name="Θέση περιεχομένου 2"/>
          <p:cNvSpPr>
            <a:spLocks noGrp="1"/>
          </p:cNvSpPr>
          <p:nvPr>
            <p:ph idx="1"/>
          </p:nvPr>
        </p:nvSpPr>
        <p:spPr>
          <a:xfrm>
            <a:off x="251669" y="1040236"/>
            <a:ext cx="4599731" cy="2388764"/>
          </a:xfrm>
        </p:spPr>
        <p:txBody>
          <a:bodyPr>
            <a:normAutofit/>
          </a:bodyPr>
          <a:lstStyle/>
          <a:p>
            <a:pPr marL="342900" indent="-342900">
              <a:buFont typeface="Arial" pitchFamily="34" charset="0"/>
              <a:buChar char="•"/>
            </a:pPr>
            <a:r>
              <a:rPr lang="el-GR" dirty="0" smtClean="0"/>
              <a:t>Εκπαιδευτικά λογισμικά</a:t>
            </a:r>
          </a:p>
          <a:p>
            <a:pPr marL="342900" indent="-342900">
              <a:buFont typeface="Arial" pitchFamily="34" charset="0"/>
              <a:buChar char="•"/>
            </a:pPr>
            <a:r>
              <a:rPr lang="el-GR" dirty="0" smtClean="0"/>
              <a:t>Παγκόσμιος ιστός (γενικά)</a:t>
            </a:r>
          </a:p>
          <a:p>
            <a:pPr marL="342900" indent="-342900">
              <a:buFont typeface="Arial" pitchFamily="34" charset="0"/>
              <a:buChar char="•"/>
            </a:pPr>
            <a:r>
              <a:rPr lang="el-GR" dirty="0" smtClean="0"/>
              <a:t>Δημιουργοί</a:t>
            </a:r>
          </a:p>
          <a:p>
            <a:pPr marL="342900" indent="-342900">
              <a:buFont typeface="Arial" pitchFamily="34" charset="0"/>
              <a:buChar char="•"/>
            </a:pPr>
            <a:r>
              <a:rPr lang="el-GR" dirty="0" smtClean="0"/>
              <a:t>Ανάπτυξη</a:t>
            </a:r>
          </a:p>
        </p:txBody>
      </p:sp>
      <p:sp>
        <p:nvSpPr>
          <p:cNvPr id="4" name="Δεξιό άγκιστρο 3"/>
          <p:cNvSpPr/>
          <p:nvPr/>
        </p:nvSpPr>
        <p:spPr>
          <a:xfrm>
            <a:off x="4555048" y="1032933"/>
            <a:ext cx="482600" cy="1928161"/>
          </a:xfrm>
          <a:prstGeom prst="rightBrace">
            <a:avLst/>
          </a:prstGeom>
          <a:ln w="254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5" name="TextBox 4"/>
          <p:cNvSpPr txBox="1"/>
          <p:nvPr/>
        </p:nvSpPr>
        <p:spPr>
          <a:xfrm>
            <a:off x="5190048" y="1070841"/>
            <a:ext cx="2971800" cy="1697068"/>
          </a:xfrm>
          <a:prstGeom prst="rect">
            <a:avLst/>
          </a:prstGeom>
          <a:noFill/>
        </p:spPr>
        <p:txBody>
          <a:bodyPr wrap="square" rtlCol="0">
            <a:spAutoFit/>
          </a:bodyPr>
          <a:lstStyle/>
          <a:p>
            <a:pPr>
              <a:lnSpc>
                <a:spcPct val="150000"/>
              </a:lnSpc>
            </a:pPr>
            <a:r>
              <a:rPr lang="el-GR" sz="2400" dirty="0" smtClean="0"/>
              <a:t>Αξιοπιστία</a:t>
            </a:r>
          </a:p>
          <a:p>
            <a:pPr>
              <a:lnSpc>
                <a:spcPct val="150000"/>
              </a:lnSpc>
            </a:pPr>
            <a:r>
              <a:rPr lang="el-GR" sz="2400" dirty="0" smtClean="0"/>
              <a:t>Εγκυρότητα</a:t>
            </a:r>
          </a:p>
          <a:p>
            <a:pPr>
              <a:lnSpc>
                <a:spcPct val="150000"/>
              </a:lnSpc>
            </a:pPr>
            <a:r>
              <a:rPr lang="el-GR" sz="2400" dirty="0" smtClean="0"/>
              <a:t>Επικαιρότητα</a:t>
            </a:r>
          </a:p>
        </p:txBody>
      </p:sp>
      <p:sp>
        <p:nvSpPr>
          <p:cNvPr id="6" name="Ορθογώνιο 5"/>
          <p:cNvSpPr/>
          <p:nvPr/>
        </p:nvSpPr>
        <p:spPr>
          <a:xfrm>
            <a:off x="2853267" y="4795753"/>
            <a:ext cx="6036734" cy="830997"/>
          </a:xfrm>
          <a:prstGeom prst="rect">
            <a:avLst/>
          </a:prstGeom>
        </p:spPr>
        <p:txBody>
          <a:bodyPr wrap="square">
            <a:spAutoFit/>
          </a:bodyPr>
          <a:lstStyle/>
          <a:p>
            <a:pPr marL="342900" indent="-342900">
              <a:buFont typeface="Arial" pitchFamily="34" charset="0"/>
              <a:buChar char="•"/>
            </a:pPr>
            <a:r>
              <a:rPr lang="el-GR" sz="2400" dirty="0"/>
              <a:t>Πηγές ενταγμένες σε </a:t>
            </a:r>
            <a:r>
              <a:rPr lang="el-GR" sz="2400" dirty="0" smtClean="0"/>
              <a:t>(ψηφιακά) εγχειρίδια</a:t>
            </a:r>
            <a:endParaRPr lang="el-GR" sz="2400" dirty="0"/>
          </a:p>
          <a:p>
            <a:pPr marL="342900" indent="-342900">
              <a:buFont typeface="Arial" pitchFamily="34" charset="0"/>
              <a:buChar char="•"/>
            </a:pPr>
            <a:r>
              <a:rPr lang="el-GR" sz="2400" dirty="0" smtClean="0"/>
              <a:t>(Ψηφιακά) αποθετήρια</a:t>
            </a:r>
            <a:endParaRPr lang="el-GR" sz="2400" dirty="0"/>
          </a:p>
        </p:txBody>
      </p:sp>
      <p:sp>
        <p:nvSpPr>
          <p:cNvPr id="7" name="Βέλος προς τα κάτω 6"/>
          <p:cNvSpPr/>
          <p:nvPr/>
        </p:nvSpPr>
        <p:spPr>
          <a:xfrm>
            <a:off x="4741297" y="3207874"/>
            <a:ext cx="2785544" cy="1508053"/>
          </a:xfrm>
          <a:prstGeom prst="downArrow">
            <a:avLst>
              <a:gd name="adj1" fmla="val 50000"/>
              <a:gd name="adj2" fmla="val 26981"/>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πιστοποίηση</a:t>
            </a:r>
            <a:endParaRPr lang="el-GR" dirty="0"/>
          </a:p>
        </p:txBody>
      </p:sp>
    </p:spTree>
    <p:extLst>
      <p:ext uri="{BB962C8B-B14F-4D97-AF65-F5344CB8AC3E}">
        <p14:creationId xmlns:p14="http://schemas.microsoft.com/office/powerpoint/2010/main" val="378027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Πόροι ψηφιακού </a:t>
            </a:r>
            <a:r>
              <a:rPr lang="el-GR" dirty="0"/>
              <a:t>περιεχομένου</a:t>
            </a:r>
          </a:p>
        </p:txBody>
      </p:sp>
      <p:sp>
        <p:nvSpPr>
          <p:cNvPr id="3" name="Θέση περιεχομένου 2"/>
          <p:cNvSpPr>
            <a:spLocks noGrp="1"/>
          </p:cNvSpPr>
          <p:nvPr>
            <p:ph idx="1"/>
          </p:nvPr>
        </p:nvSpPr>
        <p:spPr>
          <a:xfrm>
            <a:off x="251669" y="1040235"/>
            <a:ext cx="5530945" cy="5504498"/>
          </a:xfrm>
        </p:spPr>
        <p:txBody>
          <a:bodyPr>
            <a:normAutofit/>
          </a:bodyPr>
          <a:lstStyle/>
          <a:p>
            <a:pPr marL="342900" indent="-342900">
              <a:buFont typeface="Arial" pitchFamily="34" charset="0"/>
              <a:buChar char="•"/>
            </a:pPr>
            <a:r>
              <a:rPr lang="el-GR" dirty="0" smtClean="0"/>
              <a:t>Αυτόνομες διδακτικές μονάδες</a:t>
            </a:r>
          </a:p>
          <a:p>
            <a:pPr marL="342900" indent="-342900">
              <a:buFont typeface="Arial" pitchFamily="34" charset="0"/>
              <a:buChar char="•"/>
            </a:pPr>
            <a:r>
              <a:rPr lang="el-GR" dirty="0" smtClean="0"/>
              <a:t>Βασισμένοι σε διδακτικό πλαίσιο</a:t>
            </a:r>
          </a:p>
          <a:p>
            <a:pPr marL="342900" indent="-342900">
              <a:buFont typeface="Arial" pitchFamily="34" charset="0"/>
              <a:buChar char="•"/>
            </a:pPr>
            <a:r>
              <a:rPr lang="el-GR" dirty="0" smtClean="0"/>
              <a:t>Επαναχρησιμοποιήσιμοι</a:t>
            </a:r>
          </a:p>
          <a:p>
            <a:pPr marL="342900" indent="-342900">
              <a:buFont typeface="Arial" pitchFamily="34" charset="0"/>
              <a:buChar char="•"/>
            </a:pPr>
            <a:r>
              <a:rPr lang="el-GR" dirty="0" smtClean="0"/>
              <a:t>Αναλύονται και συσσωρεύονται</a:t>
            </a:r>
          </a:p>
          <a:p>
            <a:pPr marL="342900" indent="-342900">
              <a:buFont typeface="Arial" pitchFamily="34" charset="0"/>
              <a:buChar char="•"/>
            </a:pPr>
            <a:r>
              <a:rPr lang="el-GR" dirty="0" err="1" smtClean="0"/>
              <a:t>Προσβάσιμοι</a:t>
            </a:r>
            <a:endParaRPr lang="el-GR" dirty="0" smtClean="0"/>
          </a:p>
          <a:p>
            <a:pPr marL="342900" indent="-342900">
              <a:buFont typeface="Arial" pitchFamily="34" charset="0"/>
              <a:buChar char="•"/>
            </a:pPr>
            <a:r>
              <a:rPr lang="el-GR" dirty="0" err="1" smtClean="0"/>
              <a:t>Ανακαλύψιμοι</a:t>
            </a:r>
            <a:endParaRPr lang="el-GR" dirty="0" smtClean="0"/>
          </a:p>
          <a:p>
            <a:pPr marL="342900" indent="-342900">
              <a:buFont typeface="Arial" pitchFamily="34" charset="0"/>
              <a:buChar char="•"/>
            </a:pPr>
            <a:r>
              <a:rPr lang="el-GR" dirty="0" err="1" smtClean="0"/>
              <a:t>Διαλειτουργικοί</a:t>
            </a:r>
            <a:endParaRPr lang="el-GR" dirty="0" smtClean="0"/>
          </a:p>
          <a:p>
            <a:pPr marL="342900" indent="-342900">
              <a:buFont typeface="Arial" pitchFamily="34" charset="0"/>
              <a:buChar char="•"/>
            </a:pPr>
            <a:r>
              <a:rPr lang="el-GR" dirty="0" smtClean="0"/>
              <a:t>Προσαρμόσιμοι</a:t>
            </a:r>
          </a:p>
          <a:p>
            <a:pPr marL="342900" indent="-342900">
              <a:buFont typeface="Arial" pitchFamily="34" charset="0"/>
              <a:buChar char="•"/>
            </a:pPr>
            <a:r>
              <a:rPr lang="el-GR" dirty="0" smtClean="0"/>
              <a:t>Περιγράφονται από μεταδεδομένα</a:t>
            </a:r>
          </a:p>
          <a:p>
            <a:pPr marL="342900" indent="-342900">
              <a:buFont typeface="Arial" pitchFamily="34" charset="0"/>
              <a:buChar char="•"/>
            </a:pPr>
            <a:r>
              <a:rPr lang="el-GR" dirty="0" smtClean="0"/>
              <a:t>Βασισμένοι σε προδιαγραφές</a:t>
            </a:r>
          </a:p>
          <a:p>
            <a:endParaRPr lang="el-GR" dirty="0" smtClean="0"/>
          </a:p>
        </p:txBody>
      </p:sp>
      <p:sp>
        <p:nvSpPr>
          <p:cNvPr id="5" name="Δεξιό άγκιστρο 4"/>
          <p:cNvSpPr/>
          <p:nvPr/>
        </p:nvSpPr>
        <p:spPr>
          <a:xfrm>
            <a:off x="5266242" y="999067"/>
            <a:ext cx="516467" cy="4572000"/>
          </a:xfrm>
          <a:prstGeom prst="rightBrace">
            <a:avLst/>
          </a:prstGeom>
          <a:ln w="2222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6" name="Ορθογώνιο 5"/>
          <p:cNvSpPr/>
          <p:nvPr/>
        </p:nvSpPr>
        <p:spPr>
          <a:xfrm>
            <a:off x="5757308" y="3034267"/>
            <a:ext cx="3344249" cy="461665"/>
          </a:xfrm>
          <a:prstGeom prst="rect">
            <a:avLst/>
          </a:prstGeom>
        </p:spPr>
        <p:txBody>
          <a:bodyPr wrap="none">
            <a:spAutoFit/>
          </a:bodyPr>
          <a:lstStyle/>
          <a:p>
            <a:r>
              <a:rPr lang="el-GR" sz="2400" b="1" dirty="0">
                <a:solidFill>
                  <a:srgbClr val="0070C0"/>
                </a:solidFill>
              </a:rPr>
              <a:t>Μαθησιακά αντικείμενα</a:t>
            </a:r>
          </a:p>
        </p:txBody>
      </p:sp>
    </p:spTree>
    <p:extLst>
      <p:ext uri="{BB962C8B-B14F-4D97-AF65-F5344CB8AC3E}">
        <p14:creationId xmlns:p14="http://schemas.microsoft.com/office/powerpoint/2010/main" val="392428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ipe(left)">
                                      <p:cBhvr>
                                        <p:cTn id="47" dur="500"/>
                                        <p:tgtEl>
                                          <p:spTgt spid="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wipe(left)">
                                      <p:cBhvr>
                                        <p:cTn id="5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Μαθησιακό αντικείμενο</a:t>
            </a:r>
            <a:endParaRPr lang="el-GR" dirty="0"/>
          </a:p>
        </p:txBody>
      </p:sp>
      <p:sp>
        <p:nvSpPr>
          <p:cNvPr id="3" name="Θέση περιεχομένου 2"/>
          <p:cNvSpPr>
            <a:spLocks noGrp="1"/>
          </p:cNvSpPr>
          <p:nvPr>
            <p:ph idx="1"/>
          </p:nvPr>
        </p:nvSpPr>
        <p:spPr/>
        <p:txBody>
          <a:bodyPr/>
          <a:lstStyle/>
          <a:p>
            <a:r>
              <a:rPr lang="el-GR" dirty="0" smtClean="0"/>
              <a:t>Αυτοδύναμη μονάδα μαθησιακού περιεχομένου που μπορεί να ξαναχρησιμοποιηθεί σε ποικίλα διδακτικά πλαίσια.</a:t>
            </a:r>
          </a:p>
          <a:p>
            <a:endParaRPr lang="el-GR" dirty="0" smtClean="0"/>
          </a:p>
          <a:p>
            <a:endParaRPr lang="el-GR" dirty="0"/>
          </a:p>
          <a:p>
            <a:endParaRPr lang="el-GR" dirty="0" smtClean="0"/>
          </a:p>
          <a:p>
            <a:endParaRPr lang="el-GR" dirty="0"/>
          </a:p>
          <a:p>
            <a:endParaRPr lang="el-GR" dirty="0" smtClean="0"/>
          </a:p>
          <a:p>
            <a:endParaRPr lang="el-GR" dirty="0"/>
          </a:p>
          <a:p>
            <a:endParaRPr lang="el-GR" dirty="0" smtClean="0"/>
          </a:p>
          <a:p>
            <a:pPr algn="r"/>
            <a:r>
              <a:rPr lang="el-GR" sz="1800" dirty="0" smtClean="0"/>
              <a:t>(</a:t>
            </a:r>
            <a:r>
              <a:rPr lang="el-GR" sz="1800" dirty="0" err="1">
                <a:hlinkClick r:id="rId2"/>
              </a:rPr>
              <a:t>www.reusablelearning.org</a:t>
            </a:r>
            <a:r>
              <a:rPr lang="el-GR" sz="1800" dirty="0"/>
              <a:t>; Μικρόπουλος, 2014</a:t>
            </a:r>
            <a:r>
              <a:rPr lang="el-GR" sz="1800" dirty="0" smtClean="0"/>
              <a:t>)</a:t>
            </a:r>
            <a:endParaRPr lang="el-GR" sz="1800" dirty="0"/>
          </a:p>
        </p:txBody>
      </p:sp>
      <p:sp>
        <p:nvSpPr>
          <p:cNvPr id="6" name="Επεξήγηση με στρογγυλεμένο παραλληλόγραμμο 5"/>
          <p:cNvSpPr/>
          <p:nvPr/>
        </p:nvSpPr>
        <p:spPr>
          <a:xfrm>
            <a:off x="2184400" y="2915708"/>
            <a:ext cx="3903133" cy="1026584"/>
          </a:xfrm>
          <a:prstGeom prst="wedgeRoundRectCallout">
            <a:avLst>
              <a:gd name="adj1" fmla="val -20539"/>
              <a:gd name="adj2" fmla="val -183160"/>
              <a:gd name="adj3" fmla="val 16667"/>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solidFill>
                  <a:srgbClr val="0070C0"/>
                </a:solidFill>
              </a:rPr>
              <a:t>Περιλαμβάνει ή προωθεί διδακτικούς ή και μαθησιακούς στόχους</a:t>
            </a:r>
            <a:endParaRPr lang="el-GR" b="1" dirty="0">
              <a:solidFill>
                <a:srgbClr val="0070C0"/>
              </a:solidFill>
            </a:endParaRPr>
          </a:p>
        </p:txBody>
      </p:sp>
    </p:spTree>
    <p:extLst>
      <p:ext uri="{BB962C8B-B14F-4D97-AF65-F5344CB8AC3E}">
        <p14:creationId xmlns:p14="http://schemas.microsoft.com/office/powerpoint/2010/main" val="2443513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Μαθησιακό αντικείμενο</a:t>
            </a:r>
            <a:endParaRPr lang="el-GR" dirty="0"/>
          </a:p>
        </p:txBody>
      </p:sp>
      <p:pic>
        <p:nvPicPr>
          <p:cNvPr id="3"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1229" y="1124293"/>
            <a:ext cx="6841541" cy="5257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79057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64950" y="142614"/>
            <a:ext cx="8435120" cy="562062"/>
          </a:xfrm>
        </p:spPr>
        <p:txBody>
          <a:bodyPr/>
          <a:lstStyle/>
          <a:p>
            <a:r>
              <a:rPr lang="el-GR" dirty="0" smtClean="0"/>
              <a:t>Εθνικός Συσσωρευτής Εκπαιδευτικού Περιεχομένου</a:t>
            </a:r>
            <a:endParaRPr lang="el-GR" dirty="0"/>
          </a:p>
        </p:txBody>
      </p:sp>
      <p:pic>
        <p:nvPicPr>
          <p:cNvPr id="2050" name="Picture 2" descr="C:\Users\TAM\Desktop\φ.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166" y="1273431"/>
            <a:ext cx="8847667" cy="4160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47967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61295" y="75502"/>
            <a:ext cx="8054129" cy="562062"/>
          </a:xfrm>
        </p:spPr>
        <p:txBody>
          <a:bodyPr/>
          <a:lstStyle/>
          <a:p>
            <a:r>
              <a:rPr lang="el-GR" dirty="0" smtClean="0"/>
              <a:t>Στην αρχή: εμπλουτισμός σχολικών εγχειριδίων</a:t>
            </a:r>
            <a:endParaRPr lang="el-GR" dirty="0"/>
          </a:p>
        </p:txBody>
      </p:sp>
      <p:sp>
        <p:nvSpPr>
          <p:cNvPr id="3" name="Θέση περιεχομένου 2"/>
          <p:cNvSpPr>
            <a:spLocks noGrp="1"/>
          </p:cNvSpPr>
          <p:nvPr>
            <p:ph idx="1"/>
          </p:nvPr>
        </p:nvSpPr>
        <p:spPr/>
        <p:txBody>
          <a:bodyPr/>
          <a:lstStyle/>
          <a:p>
            <a:r>
              <a:rPr lang="el-GR" dirty="0" err="1" smtClean="0"/>
              <a:t>Νοηματοδοτημένη</a:t>
            </a:r>
            <a:r>
              <a:rPr lang="el-GR" dirty="0" smtClean="0"/>
              <a:t> </a:t>
            </a:r>
            <a:r>
              <a:rPr lang="el-GR" dirty="0"/>
              <a:t>παροχή δυναμικής πληροφορίας σε συγκεκριμένα σημεία του ψηφιακού εγχειριδίου</a:t>
            </a:r>
            <a:r>
              <a:rPr lang="el-GR" dirty="0" smtClean="0"/>
              <a:t>.</a:t>
            </a:r>
          </a:p>
          <a:p>
            <a:endParaRPr lang="el-GR" dirty="0" smtClean="0"/>
          </a:p>
          <a:p>
            <a:r>
              <a:rPr lang="el-GR" b="1" dirty="0" smtClean="0">
                <a:solidFill>
                  <a:srgbClr val="0070C0"/>
                </a:solidFill>
              </a:rPr>
              <a:t>Στη Φυσική:</a:t>
            </a:r>
            <a:endParaRPr lang="en-US" b="1" dirty="0" smtClean="0">
              <a:solidFill>
                <a:srgbClr val="0070C0"/>
              </a:solidFill>
            </a:endParaRPr>
          </a:p>
          <a:p>
            <a:pPr marL="342900" lvl="0" indent="-342900">
              <a:buFont typeface="Arial" pitchFamily="34" charset="0"/>
              <a:buChar char="•"/>
            </a:pPr>
            <a:r>
              <a:rPr lang="el-GR" b="1" dirty="0"/>
              <a:t>Προσομοιώσεις</a:t>
            </a:r>
            <a:r>
              <a:rPr lang="el-GR" dirty="0"/>
              <a:t> </a:t>
            </a:r>
            <a:r>
              <a:rPr lang="en-US" dirty="0"/>
              <a:t>Flash applets</a:t>
            </a:r>
            <a:endParaRPr lang="el-GR" dirty="0"/>
          </a:p>
          <a:p>
            <a:pPr marL="342900" lvl="0" indent="-342900">
              <a:buFont typeface="Arial" pitchFamily="34" charset="0"/>
              <a:buChar char="•"/>
            </a:pPr>
            <a:r>
              <a:rPr lang="el-GR" b="1" dirty="0"/>
              <a:t>Προσομοιώσεις</a:t>
            </a:r>
            <a:r>
              <a:rPr lang="el-GR" dirty="0"/>
              <a:t> </a:t>
            </a:r>
            <a:r>
              <a:rPr lang="en-US" dirty="0"/>
              <a:t>Unity</a:t>
            </a:r>
            <a:r>
              <a:rPr lang="el-GR" dirty="0"/>
              <a:t> 3</a:t>
            </a:r>
            <a:r>
              <a:rPr lang="en-US" dirty="0"/>
              <a:t>D</a:t>
            </a:r>
            <a:r>
              <a:rPr lang="el-GR" dirty="0"/>
              <a:t>, εικονικά περιβάλλοντα</a:t>
            </a:r>
          </a:p>
          <a:p>
            <a:pPr marL="342900" indent="-342900">
              <a:buFont typeface="Arial" pitchFamily="34" charset="0"/>
              <a:buChar char="•"/>
            </a:pPr>
            <a:r>
              <a:rPr lang="el-GR" b="1" dirty="0"/>
              <a:t>Προσομοιώσεις</a:t>
            </a:r>
            <a:r>
              <a:rPr lang="el-GR" dirty="0"/>
              <a:t> </a:t>
            </a:r>
            <a:r>
              <a:rPr lang="en-US" dirty="0"/>
              <a:t>Java applets</a:t>
            </a:r>
            <a:r>
              <a:rPr lang="el-GR" dirty="0"/>
              <a:t>, προσομοιώσεις </a:t>
            </a:r>
            <a:r>
              <a:rPr lang="en-US" dirty="0" err="1"/>
              <a:t>phet</a:t>
            </a:r>
            <a:endParaRPr lang="el-GR" dirty="0"/>
          </a:p>
          <a:p>
            <a:pPr marL="342900" indent="-342900">
              <a:buFont typeface="Arial" pitchFamily="34" charset="0"/>
              <a:buChar char="•"/>
            </a:pPr>
            <a:r>
              <a:rPr lang="el-GR" dirty="0">
                <a:solidFill>
                  <a:srgbClr val="0070C0"/>
                </a:solidFill>
              </a:rPr>
              <a:t>Βίντεο</a:t>
            </a:r>
          </a:p>
          <a:p>
            <a:pPr marL="342900" indent="-342900">
              <a:buFont typeface="Arial" pitchFamily="34" charset="0"/>
              <a:buChar char="•"/>
            </a:pPr>
            <a:r>
              <a:rPr lang="el-GR" dirty="0">
                <a:solidFill>
                  <a:srgbClr val="0070C0"/>
                </a:solidFill>
              </a:rPr>
              <a:t>Υπερσυνδέσεις προς τον παγκόσμιο ιστό </a:t>
            </a:r>
            <a:r>
              <a:rPr lang="el-GR" dirty="0" smtClean="0">
                <a:solidFill>
                  <a:srgbClr val="0070C0"/>
                </a:solidFill>
              </a:rPr>
              <a:t>(</a:t>
            </a:r>
            <a:r>
              <a:rPr lang="en-US" dirty="0" smtClean="0">
                <a:solidFill>
                  <a:srgbClr val="0070C0"/>
                </a:solidFill>
              </a:rPr>
              <a:t>Wikipedia</a:t>
            </a:r>
            <a:r>
              <a:rPr lang="el-GR" dirty="0">
                <a:solidFill>
                  <a:srgbClr val="0070C0"/>
                </a:solidFill>
              </a:rPr>
              <a:t>)</a:t>
            </a:r>
          </a:p>
          <a:p>
            <a:pPr marL="342900" indent="-342900">
              <a:buFont typeface="Arial" pitchFamily="34" charset="0"/>
              <a:buChar char="•"/>
            </a:pPr>
            <a:r>
              <a:rPr lang="el-GR" dirty="0"/>
              <a:t>Ασκήσεις </a:t>
            </a:r>
            <a:r>
              <a:rPr lang="el-GR" dirty="0" err="1"/>
              <a:t>αυτοαξιολόγησης</a:t>
            </a:r>
            <a:r>
              <a:rPr lang="el-GR" dirty="0"/>
              <a:t> </a:t>
            </a:r>
            <a:r>
              <a:rPr lang="en-US" dirty="0"/>
              <a:t>Flash </a:t>
            </a:r>
            <a:endParaRPr lang="el-GR" dirty="0"/>
          </a:p>
          <a:p>
            <a:pPr marL="342900" indent="-342900">
              <a:buFont typeface="Arial" pitchFamily="34" charset="0"/>
              <a:buChar char="•"/>
            </a:pPr>
            <a:r>
              <a:rPr lang="el-GR" dirty="0"/>
              <a:t>Παιχνίδια </a:t>
            </a:r>
            <a:r>
              <a:rPr lang="el-GR" dirty="0" err="1"/>
              <a:t>αυτοαξιολόγησης</a:t>
            </a:r>
            <a:r>
              <a:rPr lang="el-GR" dirty="0"/>
              <a:t> </a:t>
            </a:r>
            <a:r>
              <a:rPr lang="en-US" dirty="0"/>
              <a:t>Flash </a:t>
            </a:r>
            <a:endParaRPr lang="el-GR" dirty="0"/>
          </a:p>
        </p:txBody>
      </p:sp>
    </p:spTree>
    <p:extLst>
      <p:ext uri="{BB962C8B-B14F-4D97-AF65-F5344CB8AC3E}">
        <p14:creationId xmlns:p14="http://schemas.microsoft.com/office/powerpoint/2010/main" val="264935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Στη συνέχεια: </a:t>
            </a:r>
            <a:r>
              <a:rPr lang="el-GR" dirty="0" err="1" smtClean="0"/>
              <a:t>φωτόδεντρο</a:t>
            </a:r>
            <a:r>
              <a:rPr lang="el-GR" dirty="0" smtClean="0"/>
              <a:t>-α</a:t>
            </a:r>
            <a:endParaRPr lang="el-GR" dirty="0"/>
          </a:p>
        </p:txBody>
      </p:sp>
      <p:sp>
        <p:nvSpPr>
          <p:cNvPr id="3" name="Θέση περιεχομένου 2"/>
          <p:cNvSpPr>
            <a:spLocks noGrp="1"/>
          </p:cNvSpPr>
          <p:nvPr>
            <p:ph idx="1"/>
          </p:nvPr>
        </p:nvSpPr>
        <p:spPr/>
        <p:txBody>
          <a:bodyPr>
            <a:normAutofit/>
          </a:bodyPr>
          <a:lstStyle/>
          <a:p>
            <a:r>
              <a:rPr lang="el-GR" dirty="0"/>
              <a:t>Το </a:t>
            </a:r>
            <a:r>
              <a:rPr lang="el-GR" dirty="0" err="1"/>
              <a:t>Φωτόδεντρο</a:t>
            </a:r>
            <a:r>
              <a:rPr lang="el-GR" dirty="0"/>
              <a:t> </a:t>
            </a:r>
            <a:r>
              <a:rPr lang="el-GR" dirty="0" smtClean="0"/>
              <a:t>είναι </a:t>
            </a:r>
            <a:r>
              <a:rPr lang="el-GR" dirty="0"/>
              <a:t>το Πανελλήνιο Αποθετήριο Μαθησιακών Αντικειμένων για την Πρωτοβάθμια και Δευτεροβάθμια </a:t>
            </a:r>
            <a:r>
              <a:rPr lang="el-GR" dirty="0" smtClean="0"/>
              <a:t>εκπαίδευση.</a:t>
            </a:r>
            <a:endParaRPr lang="el-GR" dirty="0"/>
          </a:p>
          <a:p>
            <a:endParaRPr lang="el-GR" dirty="0"/>
          </a:p>
          <a:p>
            <a:r>
              <a:rPr lang="el-GR" dirty="0" smtClean="0"/>
              <a:t>Περιέχει «μαθησιακά αντικείμενα».</a:t>
            </a:r>
            <a:endParaRPr lang="en-US" dirty="0" smtClean="0"/>
          </a:p>
          <a:p>
            <a:r>
              <a:rPr lang="el-GR" sz="1800" dirty="0" smtClean="0"/>
              <a:t>(</a:t>
            </a:r>
            <a:r>
              <a:rPr lang="el-GR" sz="1800" i="1" dirty="0"/>
              <a:t>αυτόνομες και επαναχρησιμοποιήσιμες μονάδες ψηφιακού υλικού που μπορούν να αξιοποιηθούν για τη διδασκαλία και τη μάθηση</a:t>
            </a:r>
            <a:r>
              <a:rPr lang="el-GR" sz="1800" dirty="0" smtClean="0"/>
              <a:t>)</a:t>
            </a:r>
            <a:r>
              <a:rPr lang="en-US" dirty="0" smtClean="0"/>
              <a:t>.</a:t>
            </a:r>
            <a:endParaRPr lang="el-GR" dirty="0"/>
          </a:p>
          <a:p>
            <a:endParaRPr lang="en-US" dirty="0" smtClean="0"/>
          </a:p>
          <a:p>
            <a:r>
              <a:rPr lang="el-GR" dirty="0" smtClean="0"/>
              <a:t>Φιλοξενεί </a:t>
            </a:r>
            <a:r>
              <a:rPr lang="el-GR" dirty="0"/>
              <a:t>τη συλλογή με τα περίπου </a:t>
            </a:r>
            <a:r>
              <a:rPr lang="en-US" dirty="0" smtClean="0"/>
              <a:t>8228</a:t>
            </a:r>
            <a:r>
              <a:rPr lang="el-GR" dirty="0" smtClean="0"/>
              <a:t> </a:t>
            </a:r>
            <a:r>
              <a:rPr lang="el-GR" dirty="0"/>
              <a:t>μαθησιακά αντικείμενα των </a:t>
            </a:r>
            <a:r>
              <a:rPr lang="el-GR" dirty="0">
                <a:solidFill>
                  <a:srgbClr val="0070C0"/>
                </a:solidFill>
              </a:rPr>
              <a:t>εμπλουτισμένων </a:t>
            </a:r>
            <a:r>
              <a:rPr lang="el-GR" dirty="0" err="1">
                <a:solidFill>
                  <a:srgbClr val="0070C0"/>
                </a:solidFill>
              </a:rPr>
              <a:t>διαδραστικών</a:t>
            </a:r>
            <a:r>
              <a:rPr lang="el-GR" dirty="0">
                <a:solidFill>
                  <a:srgbClr val="0070C0"/>
                </a:solidFill>
              </a:rPr>
              <a:t> σχολικών βιβλίων </a:t>
            </a:r>
            <a:r>
              <a:rPr lang="el-GR" dirty="0"/>
              <a:t>καθώς και συλλογές με επιλεγμένα αντικείμενα που έχουν αναπτυχθεί στο πλαίσιο διαφόρων δράσεων του ΥΠΑΙΘ ή άλλων φορέων.</a:t>
            </a:r>
          </a:p>
        </p:txBody>
      </p:sp>
    </p:spTree>
    <p:extLst>
      <p:ext uri="{BB962C8B-B14F-4D97-AF65-F5344CB8AC3E}">
        <p14:creationId xmlns:p14="http://schemas.microsoft.com/office/powerpoint/2010/main" val="2587932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1180</TotalTime>
  <Words>856</Words>
  <Application>Microsoft Office PowerPoint</Application>
  <PresentationFormat>Προβολή στην οθόνη (4:3)</PresentationFormat>
  <Paragraphs>164</Paragraphs>
  <Slides>29</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29</vt:i4>
      </vt:variant>
    </vt:vector>
  </HeadingPairs>
  <TitlesOfParts>
    <vt:vector size="30" baseType="lpstr">
      <vt:lpstr>Θέμα του Office</vt:lpstr>
      <vt:lpstr>Η Φυσική στο φωτόδεντρο: θεωρητική προσέγγιση, μεθοδολογία, τεχνολογίες</vt:lpstr>
      <vt:lpstr>Παρουσίαση του PowerPoint</vt:lpstr>
      <vt:lpstr>Πόροι ψηφιακού περιεχομένου</vt:lpstr>
      <vt:lpstr>Πόροι ψηφιακού περιεχομένου</vt:lpstr>
      <vt:lpstr>Μαθησιακό αντικείμενο</vt:lpstr>
      <vt:lpstr>Μαθησιακό αντικείμενο</vt:lpstr>
      <vt:lpstr>Εθνικός Συσσωρευτής Εκπαιδευτικού Περιεχομένου</vt:lpstr>
      <vt:lpstr>Στην αρχή: εμπλουτισμός σχολικών εγχειριδίων</vt:lpstr>
      <vt:lpstr>Στη συνέχεια: φωτόδεντρο-α</vt:lpstr>
      <vt:lpstr>Παρουσίαση του PowerPoint</vt:lpstr>
      <vt:lpstr>Πειραματική φύση</vt:lpstr>
      <vt:lpstr>Αντίληψη χωρικής κλίμακας</vt:lpstr>
      <vt:lpstr>Αντίληψη χρονικής κλίμακας</vt:lpstr>
      <vt:lpstr>Οπτικοποίηση</vt:lpstr>
      <vt:lpstr>Αφηρημένες έννοιες</vt:lpstr>
      <vt:lpstr>Παρουσίαση του PowerPoint</vt:lpstr>
      <vt:lpstr>1. Πολλαπλές αναπαραστάσεις</vt:lpstr>
      <vt:lpstr>2. Δημιουργία, όχι αναπαραγωγή της γνώσης</vt:lpstr>
      <vt:lpstr>3. Αυθεντικές μαθησιακές δραστηριότητες</vt:lpstr>
      <vt:lpstr>4. Αναστοχασμός</vt:lpstr>
      <vt:lpstr>5. Συνεργατική σύνθεση της γνώσης</vt:lpstr>
      <vt:lpstr>Παρουσίαση του PowerPoint</vt:lpstr>
      <vt:lpstr>Στην τάξη</vt:lpstr>
      <vt:lpstr>Προβλήματα όρασης: μυωπία, πρεσβυωπία</vt:lpstr>
      <vt:lpstr>Παρεμβάσεις με αντικείμενα από το Φωτόδεντρο</vt:lpstr>
      <vt:lpstr>Προσδοκώμενα αποτελέσματα (διδακτικοί στόχοι)</vt:lpstr>
      <vt:lpstr>Δραστηριότητες (διδακτικές και μαθησιακές)</vt:lpstr>
      <vt:lpstr>Δραστηριότητες (διδακτικές και μαθησιακές)</vt:lpstr>
      <vt:lpstr>Δραστηριότητες (διδακτικές και μαθησιακές)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Αξιοποιώντας μαθησιακά αντικείμενα από το Φωτόδεντρο στη διδασκαλία της Φυσικής</dc:title>
  <dc:creator>TAM</dc:creator>
  <cp:lastModifiedBy>TAM</cp:lastModifiedBy>
  <cp:revision>152</cp:revision>
  <dcterms:created xsi:type="dcterms:W3CDTF">2014-11-21T08:56:42Z</dcterms:created>
  <dcterms:modified xsi:type="dcterms:W3CDTF">2015-10-01T17:10:02Z</dcterms:modified>
</cp:coreProperties>
</file>