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sldIdLst>
    <p:sldId id="333" r:id="rId2"/>
    <p:sldId id="394" r:id="rId3"/>
    <p:sldId id="469" r:id="rId4"/>
    <p:sldId id="517" r:id="rId5"/>
    <p:sldId id="509" r:id="rId6"/>
    <p:sldId id="510" r:id="rId7"/>
    <p:sldId id="520" r:id="rId8"/>
    <p:sldId id="524" r:id="rId9"/>
    <p:sldId id="474" r:id="rId10"/>
    <p:sldId id="470" r:id="rId11"/>
    <p:sldId id="523" r:id="rId12"/>
    <p:sldId id="476" r:id="rId13"/>
    <p:sldId id="475" r:id="rId14"/>
    <p:sldId id="499" r:id="rId15"/>
    <p:sldId id="477" r:id="rId16"/>
    <p:sldId id="479" r:id="rId17"/>
    <p:sldId id="478" r:id="rId18"/>
    <p:sldId id="481" r:id="rId19"/>
    <p:sldId id="480" r:id="rId20"/>
    <p:sldId id="485" r:id="rId21"/>
    <p:sldId id="484" r:id="rId22"/>
    <p:sldId id="511" r:id="rId23"/>
    <p:sldId id="483" r:id="rId24"/>
    <p:sldId id="482" r:id="rId25"/>
    <p:sldId id="504" r:id="rId26"/>
    <p:sldId id="500" r:id="rId27"/>
    <p:sldId id="512" r:id="rId28"/>
    <p:sldId id="505" r:id="rId29"/>
    <p:sldId id="515" r:id="rId30"/>
    <p:sldId id="516" r:id="rId31"/>
    <p:sldId id="525" r:id="rId32"/>
    <p:sldId id="518"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E0000"/>
    <a:srgbClr val="66CCFF"/>
    <a:srgbClr val="EEEB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704" autoAdjust="0"/>
    <p:restoredTop sz="93358" autoAdjust="0"/>
  </p:normalViewPr>
  <p:slideViewPr>
    <p:cSldViewPr>
      <p:cViewPr>
        <p:scale>
          <a:sx n="59" d="100"/>
          <a:sy n="59" d="100"/>
        </p:scale>
        <p:origin x="-1320" y="-252"/>
      </p:cViewPr>
      <p:guideLst>
        <p:guide orient="horz" pos="2160"/>
        <p:guide pos="2880"/>
      </p:guideLst>
    </p:cSldViewPr>
  </p:slideViewPr>
  <p:outlineViewPr>
    <p:cViewPr>
      <p:scale>
        <a:sx n="33" d="100"/>
        <a:sy n="33" d="100"/>
      </p:scale>
      <p:origin x="0" y="1925"/>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5225DB-35DA-4300-B822-5EE0813FA89C}" type="datetimeFigureOut">
              <a:rPr lang="el-GR" smtClean="0"/>
              <a:pPr/>
              <a:t>1/10/2015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FA07F-82A7-4AFB-B277-A25AF004CEB0}" type="slidenum">
              <a:rPr lang="el-GR" smtClean="0"/>
              <a:pPr/>
              <a:t>‹#›</a:t>
            </a:fld>
            <a:endParaRPr lang="el-GR"/>
          </a:p>
        </p:txBody>
      </p:sp>
    </p:spTree>
    <p:extLst>
      <p:ext uri="{BB962C8B-B14F-4D97-AF65-F5344CB8AC3E}">
        <p14:creationId xmlns:p14="http://schemas.microsoft.com/office/powerpoint/2010/main" xmlns="" val="114811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C2FA07F-82A7-4AFB-B277-A25AF004CEB0}"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C2FA07F-82A7-4AFB-B277-A25AF004CEB0}"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C2FA07F-82A7-4AFB-B277-A25AF004CEB0}" type="slidenum">
              <a:rPr lang="el-GR" smtClean="0"/>
              <a:pPr/>
              <a:t>30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FD94EF9-48E7-4076-97AD-271FD0D6D5B4}" type="datetime1">
              <a:rPr lang="el-GR" smtClean="0"/>
              <a:pPr/>
              <a:t>1/10/2015</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11" name="Slide Number Placeholder 10"/>
          <p:cNvSpPr>
            <a:spLocks noGrp="1"/>
          </p:cNvSpPr>
          <p:nvPr>
            <p:ph type="sldNum" sz="quarter" idx="12"/>
          </p:nvPr>
        </p:nvSpPr>
        <p:spPr/>
        <p:txBody>
          <a:bodyPr/>
          <a:lstStyle>
            <a:extLst/>
          </a:lstStyle>
          <a:p>
            <a:fld id="{050C3B82-D382-4485-B805-A31A836349D2}" type="slidenum">
              <a:rPr lang="el-GR" smtClean="0"/>
              <a:pPr/>
              <a:t>‹#›</a:t>
            </a:fld>
            <a:endParaRPr lang="el-GR"/>
          </a:p>
        </p:txBody>
      </p:sp>
    </p:spTree>
  </p:cSld>
  <p:clrMapOvr>
    <a:masterClrMapping/>
  </p:clrMapOvr>
  <p:transition spd="slow">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FF5653-32B4-4373-893D-91568EE7062E}" type="datetime1">
              <a:rPr lang="el-GR" smtClean="0"/>
              <a:pPr/>
              <a:t>1/10/2015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50C3B82-D382-4485-B805-A31A836349D2}" type="slidenum">
              <a:rPr lang="el-GR" smtClean="0"/>
              <a:pPr/>
              <a:t>‹#›</a:t>
            </a:fld>
            <a:endParaRPr lang="el-GR"/>
          </a:p>
        </p:txBody>
      </p:sp>
      <p:pic>
        <p:nvPicPr>
          <p:cNvPr id="7"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8"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BFBABE-B0AC-46D9-9B44-5FEBF1976DAF}" type="datetime1">
              <a:rPr lang="el-GR" smtClean="0"/>
              <a:pPr/>
              <a:t>1/10/2015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50C3B82-D382-4485-B805-A31A836349D2}" type="slidenum">
              <a:rPr lang="el-GR" smtClean="0"/>
              <a:pPr/>
              <a:t>‹#›</a:t>
            </a:fld>
            <a:endParaRPr lang="el-GR"/>
          </a:p>
        </p:txBody>
      </p:sp>
      <p:pic>
        <p:nvPicPr>
          <p:cNvPr id="7"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8"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033BDF-9F7B-4658-A4A6-67C793603502}" type="datetime1">
              <a:rPr lang="el-GR" smtClean="0"/>
              <a:pPr/>
              <a:t>1/10/2015</a:t>
            </a:fld>
            <a:endParaRPr lang="el-GR"/>
          </a:p>
        </p:txBody>
      </p:sp>
      <p:sp>
        <p:nvSpPr>
          <p:cNvPr id="5" name="Footer Placeholder 4"/>
          <p:cNvSpPr>
            <a:spLocks noGrp="1"/>
          </p:cNvSpPr>
          <p:nvPr>
            <p:ph type="ftr" sz="quarter" idx="11"/>
          </p:nvPr>
        </p:nvSpPr>
        <p:spPr/>
        <p:txBody>
          <a:bodyPr/>
          <a:lstStyle>
            <a:extLst/>
          </a:lstStyle>
          <a:p>
            <a:endParaRPr lang="el-GR" dirty="0"/>
          </a:p>
        </p:txBody>
      </p:sp>
      <p:sp>
        <p:nvSpPr>
          <p:cNvPr id="6" name="Slide Number Placeholder 5"/>
          <p:cNvSpPr>
            <a:spLocks noGrp="1"/>
          </p:cNvSpPr>
          <p:nvPr>
            <p:ph type="sldNum" sz="quarter" idx="12"/>
          </p:nvPr>
        </p:nvSpPr>
        <p:spPr/>
        <p:txBody>
          <a:bodyPr/>
          <a:lstStyle>
            <a:extLst/>
          </a:lstStyle>
          <a:p>
            <a:fld id="{050C3B82-D382-4485-B805-A31A836349D2}" type="slidenum">
              <a:rPr lang="el-GR" smtClean="0"/>
              <a:pPr/>
              <a:t>‹#›</a:t>
            </a:fld>
            <a:endParaRPr lang="el-GR"/>
          </a:p>
        </p:txBody>
      </p:sp>
      <p:pic>
        <p:nvPicPr>
          <p:cNvPr id="7"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8"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87B523-33CF-499F-A8B9-B41F09D54CB7}" type="datetime1">
              <a:rPr lang="el-GR" smtClean="0"/>
              <a:pPr/>
              <a:t>1/10/2015</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050C3B82-D382-4485-B805-A31A836349D2}" type="slidenum">
              <a:rPr lang="el-GR" smtClean="0"/>
              <a:pPr/>
              <a:t>‹#›</a:t>
            </a:fld>
            <a:endParaRPr lang="el-GR"/>
          </a:p>
        </p:txBody>
      </p:sp>
      <p:pic>
        <p:nvPicPr>
          <p:cNvPr id="9"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10"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1EA754-774F-4434-9807-023CDAA2431A}" type="datetime1">
              <a:rPr lang="el-GR" smtClean="0"/>
              <a:pPr/>
              <a:t>1/10/2015</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050C3B82-D382-4485-B805-A31A836349D2}" type="slidenum">
              <a:rPr lang="el-GR" smtClean="0"/>
              <a:pPr/>
              <a:t>‹#›</a:t>
            </a:fld>
            <a:endParaRPr lang="el-GR"/>
          </a:p>
        </p:txBody>
      </p:sp>
      <p:pic>
        <p:nvPicPr>
          <p:cNvPr id="8"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9"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D6FC71-C1C5-4B6D-ABFF-098F4ABC0A1F}" type="datetime1">
              <a:rPr lang="el-GR" smtClean="0"/>
              <a:pPr/>
              <a:t>1/10/2015</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050C3B82-D382-4485-B805-A31A836349D2}" type="slidenum">
              <a:rPr lang="el-GR" smtClean="0"/>
              <a:pPr/>
              <a:t>‹#›</a:t>
            </a:fld>
            <a:endParaRPr lang="el-GR"/>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9469A1-63E4-44E7-85E6-DD28BA6FC4F1}" type="datetime1">
              <a:rPr lang="el-GR" smtClean="0"/>
              <a:pPr/>
              <a:t>1/10/2015</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050C3B82-D382-4485-B805-A31A836349D2}" type="slidenum">
              <a:rPr lang="el-GR" smtClean="0"/>
              <a:pPr/>
              <a:t>‹#›</a:t>
            </a:fld>
            <a:endParaRPr lang="el-GR"/>
          </a:p>
        </p:txBody>
      </p:sp>
    </p:spTree>
  </p:cSld>
  <p:clrMapOvr>
    <a:masterClrMapping/>
  </p:clrMapOvr>
  <p:transition spd="slow">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1BF0080-8493-4CDD-AEE7-A6C45E038F37}" type="datetime1">
              <a:rPr lang="el-GR" smtClean="0"/>
              <a:pPr/>
              <a:t>1/10/2015</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050C3B82-D382-4485-B805-A31A836349D2}" type="slidenum">
              <a:rPr lang="el-GR" smtClean="0"/>
              <a:pPr/>
              <a:t>‹#›</a:t>
            </a:fld>
            <a:endParaRPr lang="el-GR"/>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FsAbwMBEQACEQEDEQH/xAAbAAEAAgMBAQAAAAAAAAAAAAAABQYDBAcCAf/EAD4QAAECBAIFBwsDAwUAAAAAAAECAwAEBRESIQYTFzFVBxQzQVGU4hUiNlJhcnSkssLSI4GRMnGhFkKCsfD/xAAaAQEBAQEBAQEAAAAAAAAAAAAABQMEBgIB/8QANBEAAQIDBAcHBAIDAAAAAAAAAAECAwQRBSExUhIUFTJRcaETQWFigbHhIjNCkfDxI8HR/9oADAMBAAIRAxEAPwC/6Z6djReosyZpxmdYyHcevwWzItbCeyO2Wk+3arq0OSYmkgqiUqV/bAngZ734I6Nmebp8mG0W5RtgTwM978ENmebp8jaLco2wJ4Ge9+CGzPN0+RtFuUbYE8DPe/BDZnm6fI2i3KNsCeBnvfghszzdPkbRblG2BPAz3vwQ2Z5unyNotyjbAngZ734IbM83T5G0W5RtgTwM978ENmebp8jaKZRtgTwM978ENmebp8jaLco2wJ4Ge9+CGzPN0+RtFuUbYE8DPe/BDZnm6fI2i3KNsCeBnvfghszzdPkbRblLVoTpeNK0zihI815sUDpceLFf2C26OSaluwpfWp1S8wkZFWlKFB5aPSOT+DH1qihZv2l5nBaO+hz+KJPEAIAQAsbXtlAUNyl0ybqs0hiTZWsqUEqUEkhFzvV2COSdnoElCWLGciIiLzWncnFTaBAfGdosQwzUrMSbuqm2HGXLXwOJsY2gx4UdunCcjk4pefESG+GtHJQw2I6o1PiggBACAEAdU5EehrHvM/fEm1MW+pVs7dcRfLR6RyfwY+tUa2b9peZlaO+nI5/FEniAEALQBZxPUP8A0qZbmjflHpbYnMOK+Hfffhztu/6jziytp7V7XtF7HDBtePDCt1d73Knay2raNPqx7+RC0qpzFJmTMyZCX8CkJWRfDfrtuP75RXnpGDPQuxjJVtUVU407v6OKBHdAdpMxMc/Orn552cfSnWOqxrAvYnrjSWlmS0BsBmDUonI+YsVYj1e7vJ2tztDdoUpLyEshM4zYLzXZOIYlYST51lZZ9uURLOlbTZPRIkw+sN2GFbrkrddVL7vWmB3TESWdARrEvTn0KzHoyYIAQAgDqvIh0VY95n74kWp+PqVbO3XEVy0ekcn8GPrVG1m/aXmZWjvoc/iiTxACALPMPUE6LobaaHlJJ1pRrVEJKrJNjbPIJOHqv7DHnYUO1NqOc5f8OFaX3X4VuvVU0u+mGClR7pbVqIn1Y0r/AD9FYj0RLEAIADIwCFnqj9BVo5LtybKefospaNYqyMYzsf8AcRZOXVfrsY85JwrUS0nujO/xLclyX6OFeFarf307ripGdLLLojE+rnx9ysR6MliAEAdV5EOirHvM/fEi1Px9SrZ264iuWj0jk/gx9ao2s37S8zK0d9ORz+KJPEAbFPknqhNIlpYt61eSQ4sICj2XPX7I55qZhysJYsSuimNEVfY1gwnRXaLcTb0goz1En1yzy0KzJQUrBJT1Egbr+2OWy7ThWjLpGhovjcuPeiKuNPA0mpZ0u/RVSMikcwgBACAJigaPzVcL3NVN/pIUSCsBV7eaLb7E2F90SbUtiBZqNWLX6lRMFpjffhVEvpidkrJumK6K4EU+0WHltKUhRSbEoUFJ/YjIxThvSIxHpW/ilF/S3ocr26DtFTxH2fIgDqvIh0VY95n74k2pi31KtnbriK5aPSOT+DH1qjWzftLzMrR305HP4ok8QBllZh2UmEPsKwutm6FWvY9sZxoLI0NYcRKtXE+4b3Mcjm4oe5yZmp0ofm1rdUE6sOrzJt1E9ZFx/iPiBAgwEWHBRETGiePh3VPqI98Sjn39xrxuZCAEAIA3JKenqckuSbrjAcULrRliw52v2Z5j+145ZmUlpr6YzUdTuXxurT2X9G0OLFhJVi0r/o1FqK1FRtcm+QtHSiUShkq1Wp8j9PwQB1TkR6Gse8z98SbUxb6lWzt1xF8tHpHJ/Bj61RrZv2l5mVo76cjn8USeIAQBZZiuU9zRlNORJMicSMZeDACSomxsOpWEJz9h3ZR52FZU2201mnRVWGt2jW+iXpXwrW7xS9Sm+ahLL9mjU0uRW8Jw4rHDe1+qPRVStCbRaVPkD8EAfbEAEggHcSN8Kn7RUvLJUq5T5nR5iRYkmW5poAqdDICSVDz8Pqm4Tn12O7KPPSdlzUG0XzL4qqx2CVwpu14pet3dVK17qUaagvl0htbenh+6Faj0JMEAIA6ryIdFWPeZ++JFqfj6lWzt1xFctHpHJ/Bj61RtZv2l5mVo76cjn8USeIAQAgCzCrUgaLmR5k1z/pMWBWDFfD618WHP1Y84tnz+1NY7VeywpdWlK8N3SuzeJT1iBq+hoppY+H909DQ0YpTdZqrUs4+lpN8SwQbqQM1WIFgbdto7batF1nyjozWaS4Jhcq4VqtVSvCqmEnLtjxEaqmrVJLyXUHZRTqH1sqwqKUkC46swI65GaScl2x0arUclUrStONyr/wB4mUeF2MRW1rQmK3VaRNUSVlJKTbRNMABSghQT5wxLwXV63rduUSLOs+fgz0SNHiqrHYJdW65NK7hw9TsmI8B0FGMS9P4tCtR6ImCAEAIA6ryIdFWPeZ++JNqfj6lWzt1xFctHpHJ/Bj61RrZv2l5mVo76cjn8USeIAQAgBAHpDi0BQQpScQwqsbXHYfZH4rUWlUwP1HKmAccW4oqcUpSjvUo3Jg1qNSiJRArlctVPMfp+CAEAIAQB1XkQ6Kse8z98SbUxb6lWzt1xd61orRa7MomKpJ691CMCVa1abJuTbzSO0xwwpiLCSjFodkSBDiLVyEfs70U4X8w7+Uaa9MZuiGepwMvuNnWinC/mHfyhr0xm6INTgZfcbO9FOF/MO/lDXpjN0QanAy+42daKcL+Yd/KGvTGbog1OBl9zy5yfaJNNqcXTcKEAqUTMu2AH/KGvTGbog1OBl6qYpXQbQ2bQpctIIcSk4SUzLpsbA2/q7CD+8NemM3RBqcDL7mfZ3opwv5h38oa9MZuiDU4GXqo2d6KcL+Yd/KGvTGbog1OBl6qNnWinC/mHfyhr0xm6INTgZfcbOtFOF/MO/lDXpjN0QanAy+42daKcL+Yd/KGvTGbog1OBl9xs60U4X8w7+UNemM3RBqcDL1UlaHo7SqCHhSZXUB6xc/UUq9r2/qJ7TGMWPEi001qbQ4LIW4hWNIEtvaXzqHpWkzIRISxSmpTpZCSVvXwgIVe9hfduEZGhsTlPdTXGqHLTARSaqlU64hKjdAaKA4hB9VwuNk9n6nrCwGjR6XPTjj01Iy0tLuorcypdRMyrWKbRNLxIKAnMFIwWKrAZ9QgDA09IjRCVq3PQNI1uIbU+H/1FzmMY2TmfMvcYf6QjMZAGANlumSLuj1RqTkshU8mrTQD5Hni06tIz9gAH9hAHo1WbGlfloyk35LM0KbzkuI1GqvgCsOPFi5wbYsNsPXaAIenTdZu35NW66ryatbxS4S6ECbcCi0kghTmG4TfrA37oAm6NNTB0lnE6MolJyn+S5FTevnFpSElT9iDgXiJ6yc+28AR6n3HOSGgOuLDi3FU8OF90pSsF9sELVmbEXBOeUAZZqXWZuhM0sU6QmFTzy0CnzRdaUtMusp1nmpyNrEW3QANVZqVQPP3Fy1PmKslmcYcdwlDglU2ZXY7tZkbGxOHeDmBjr3klh2r09iYbTJsCXLEuHcQRPlS/MCSQLFODEm4SAScjcwBMupblF0UaOMU4urmV65pqZKWirULvdSUqvuFsuoboA2tCnpt6Z0k5+EJeTVinA26XEIHN2MkkgZZ9g3wBYHpOVmFY35Zl1VrXW2FG37wBl1aAUkITdIsk23DsH8D+IAJQhIISkAEkkAbyd8AYBT5IJCRJy4SDitqk2v27oAzapvCUatOEm5Fsib3v/OcAfNS1q9Vqkav1MIt27oAIYZbN22kJIFrpSBle9v5gA2w00SWmkIJyJSkC/wD65/mAPhlmFMhgstlkbmygYR+0AeWpOVZILMsy2QbgobAgA5JyrpJdlmVknESpAOe6/wDgQB5VISSioqlJdRUbqJaBufbAHtqUlmOhl2m87+YgDPd1QBkShCCooSlJUbqsLXPaf4gD/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4" descr="data:image/jpeg;base64,/9j/4AAQSkZJRgABAQAAAQABAAD/2wCEAAkGBwgHBgkIBwgKCgkLDRYPDQwMDRsUFRAWIB0iIiAdHx8kKDQsJCYxJx8fLT0tMTU3Ojo6Iys/RD84QzQ5OjcBCgoKDQwNGg8PGjclHyU3Nzc3Nzc3Nzc3Nzc3Nzc3Nzc3Nzc3Nzc3Nzc3Nzc3Nzc3Nzc3Nzc3Nzc3Nzc3Nzc3N//AABEIAFsAbwMBEQACEQEDEQH/xAAbAAEAAgMBAQAAAAAAAAAAAAAABQYDBAcCAf/EAD4QAAECBAIFBwsDAwUAAAAAAAECAwAEBRESIQYTFzFVBxQzQVGU4hUiNlJhcnSkssLSI4GRMnGhFkKCsfD/xAAaAQEBAQEBAQEAAAAAAAAAAAAABQMEBgIB/8QANBEAAQIDBAcHBAIDAAAAAAAAAAECAwQRBSExUhIUFTJRcaETQWFigbHhIjNCkfDxI8HR/9oADAMBAAIRAxEAPwC/6Z6djReosyZpxmdYyHcevwWzItbCeyO2Wk+3arq0OSYmkgqiUqV/bAngZ734I6Nmebp8mG0W5RtgTwM978ENmebp8jaLco2wJ4Ge9+CGzPN0+RtFuUbYE8DPe/BDZnm6fI2i3KNsCeBnvfghszzdPkbRblG2BPAz3vwQ2Z5unyNotyjbAngZ734IbM83T5G0W5RtgTwM978ENmebp8jaKZRtgTwM978ENmebp8jaLco2wJ4Ge9+CGzPN0+RtFuUbYE8DPe/BDZnm6fI2i3KNsCeBnvfghszzdPkbRblLVoTpeNK0zihI815sUDpceLFf2C26OSaluwpfWp1S8wkZFWlKFB5aPSOT+DH1qihZv2l5nBaO+hz+KJPEAIAQAsbXtlAUNyl0ybqs0hiTZWsqUEqUEkhFzvV2COSdnoElCWLGciIiLzWncnFTaBAfGdosQwzUrMSbuqm2HGXLXwOJsY2gx4UdunCcjk4pefESG+GtHJQw2I6o1PiggBACAEAdU5EehrHvM/fEm1MW+pVs7dcRfLR6RyfwY+tUa2b9peZlaO+nI5/FEniAEALQBZxPUP8A0qZbmjflHpbYnMOK+Hfffhztu/6jziytp7V7XtF7HDBtePDCt1d73Knay2raNPqx7+RC0qpzFJmTMyZCX8CkJWRfDfrtuP75RXnpGDPQuxjJVtUVU407v6OKBHdAdpMxMc/Orn552cfSnWOqxrAvYnrjSWlmS0BsBmDUonI+YsVYj1e7vJ2tztDdoUpLyEshM4zYLzXZOIYlYST51lZZ9uURLOlbTZPRIkw+sN2GFbrkrddVL7vWmB3TESWdARrEvTn0KzHoyYIAQAgDqvIh0VY95n74kWp+PqVbO3XEVy0ekcn8GPrVG1m/aXmZWjvoc/iiTxACALPMPUE6LobaaHlJJ1pRrVEJKrJNjbPIJOHqv7DHnYUO1NqOc5f8OFaX3X4VuvVU0u+mGClR7pbVqIn1Y0r/AD9FYj0RLEAIADIwCFnqj9BVo5LtybKefospaNYqyMYzsf8AcRZOXVfrsY85JwrUS0nujO/xLclyX6OFeFarf307ripGdLLLojE+rnx9ysR6MliAEAdV5EOirHvM/fEi1Px9SrZ264iuWj0jk/gx9ao2s37S8zK0d9ORz+KJPEAbFPknqhNIlpYt61eSQ4sICj2XPX7I55qZhysJYsSuimNEVfY1gwnRXaLcTb0goz1En1yzy0KzJQUrBJT1Egbr+2OWy7ThWjLpGhovjcuPeiKuNPA0mpZ0u/RVSMikcwgBACAJigaPzVcL3NVN/pIUSCsBV7eaLb7E2F90SbUtiBZqNWLX6lRMFpjffhVEvpidkrJumK6K4EU+0WHltKUhRSbEoUFJ/YjIxThvSIxHpW/ilF/S3ocr26DtFTxH2fIgDqvIh0VY95n74k2pi31KtnbriK5aPSOT+DH1qjWzftLzMrR305HP4ok8QBllZh2UmEPsKwutm6FWvY9sZxoLI0NYcRKtXE+4b3Mcjm4oe5yZmp0ofm1rdUE6sOrzJt1E9ZFx/iPiBAgwEWHBRETGiePh3VPqI98Sjn39xrxuZCAEAIA3JKenqckuSbrjAcULrRliw52v2Z5j+145ZmUlpr6YzUdTuXxurT2X9G0OLFhJVi0r/o1FqK1FRtcm+QtHSiUShkq1Wp8j9PwQB1TkR6Gse8z98SbUxb6lWzt1xF8tHpHJ/Bj61RrZv2l5mVo76cjn8USeIAQBZZiuU9zRlNORJMicSMZeDACSomxsOpWEJz9h3ZR52FZU2201mnRVWGt2jW+iXpXwrW7xS9Sm+ahLL9mjU0uRW8Jw4rHDe1+qPRVStCbRaVPkD8EAfbEAEggHcSN8Kn7RUvLJUq5T5nR5iRYkmW5poAqdDICSVDz8Pqm4Tn12O7KPPSdlzUG0XzL4qqx2CVwpu14pet3dVK17qUaagvl0htbenh+6Faj0JMEAIA6ryIdFWPeZ++JFqfj6lWzt1xFctHpHJ/Bj61RtZv2l5mVo76cjn8USeIAQAgCzCrUgaLmR5k1z/pMWBWDFfD618WHP1Y84tnz+1NY7VeywpdWlK8N3SuzeJT1iBq+hoppY+H909DQ0YpTdZqrUs4+lpN8SwQbqQM1WIFgbdto7batF1nyjozWaS4Jhcq4VqtVSvCqmEnLtjxEaqmrVJLyXUHZRTqH1sqwqKUkC46swI65GaScl2x0arUclUrStONyr/wB4mUeF2MRW1rQmK3VaRNUSVlJKTbRNMABSghQT5wxLwXV63rduUSLOs+fgz0SNHiqrHYJdW65NK7hw9TsmI8B0FGMS9P4tCtR6ImCAEAIA6ryIdFWPeZ++JNqfj6lWzt1xFctHpHJ/Bj61RrZv2l5mVo76cjn8USeIAQAgBAHpDi0BQQpScQwqsbXHYfZH4rUWlUwP1HKmAccW4oqcUpSjvUo3Jg1qNSiJRArlctVPMfp+CAEAIAQB1XkQ6Kse8z98SbUxb6lWzt1xd61orRa7MomKpJ691CMCVa1abJuTbzSO0xwwpiLCSjFodkSBDiLVyEfs70U4X8w7+Uaa9MZuiGepwMvuNnWinC/mHfyhr0xm6INTgZfcbO9FOF/MO/lDXpjN0QanAy+42daKcL+Yd/KGvTGbog1OBl9zy5yfaJNNqcXTcKEAqUTMu2AH/KGvTGbog1OBl6qYpXQbQ2bQpctIIcSk4SUzLpsbA2/q7CD+8NemM3RBqcDL7mfZ3opwv5h38oa9MZuiDU4GXqo2d6KcL+Yd/KGvTGbog1OBl6qNnWinC/mHfyhr0xm6INTgZfcbOtFOF/MO/lDXpjN0QanAy+42daKcL+Yd/KGvTGbog1OBl9xs60U4X8w7+UNemM3RBqcDL1UlaHo7SqCHhSZXUB6xc/UUq9r2/qJ7TGMWPEi001qbQ4LIW4hWNIEtvaXzqHpWkzIRISxSmpTpZCSVvXwgIVe9hfduEZGhsTlPdTXGqHLTARSaqlU64hKjdAaKA4hB9VwuNk9n6nrCwGjR6XPTjj01Iy0tLuorcypdRMyrWKbRNLxIKAnMFIwWKrAZ9QgDA09IjRCVq3PQNI1uIbU+H/1FzmMY2TmfMvcYf6QjMZAGANlumSLuj1RqTkshU8mrTQD5Hni06tIz9gAH9hAHo1WbGlfloyk35LM0KbzkuI1GqvgCsOPFi5wbYsNsPXaAIenTdZu35NW66ryatbxS4S6ECbcCi0kghTmG4TfrA37oAm6NNTB0lnE6MolJyn+S5FTevnFpSElT9iDgXiJ6yc+28AR6n3HOSGgOuLDi3FU8OF90pSsF9sELVmbEXBOeUAZZqXWZuhM0sU6QmFTzy0CnzRdaUtMusp1nmpyNrEW3QANVZqVQPP3Fy1PmKslmcYcdwlDglU2ZXY7tZkbGxOHeDmBjr3klh2r09iYbTJsCXLEuHcQRPlS/MCSQLFODEm4SAScjcwBMupblF0UaOMU4urmV65pqZKWirULvdSUqvuFsuoboA2tCnpt6Z0k5+EJeTVinA26XEIHN2MkkgZZ9g3wBYHpOVmFY35Zl1VrXW2FG37wBl1aAUkITdIsk23DsH8D+IAJQhIISkAEkkAbyd8AYBT5IJCRJy4SDitqk2v27oAzapvCUatOEm5Fsib3v/OcAfNS1q9Vqkav1MIt27oAIYZbN22kJIFrpSBle9v5gA2w00SWmkIJyJSkC/wD65/mAPhlmFMhgstlkbmygYR+0AeWpOVZILMsy2QbgobAgA5JyrpJdlmVknESpAOe6/wDgQB5VISSioqlJdRUbqJaBufbAHtqUlmOhl2m87+YgDPd1QBkShCCooSlJUbqsLXPaf4gD/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FsAbwMBEQACEQEDEQH/xAAbAAEAAgMBAQAAAAAAAAAAAAAABQYDBAcCAf/EAD4QAAECBAIFBwsDAwUAAAAAAAECAwAEBRESIQYTFzFVBxQzQVGU4hUiNlJhcnSkssLSI4GRMnGhFkKCsfD/xAAaAQEBAQEBAQEAAAAAAAAAAAAABQMEBgIB/8QANBEAAQIDBAcHBAIDAAAAAAAAAAECAwQRBSExUhIUFTJRcaETQWFigbHhIjNCkfDxI8HR/9oADAMBAAIRAxEAPwC/6Z6djReosyZpxmdYyHcevwWzItbCeyO2Wk+3arq0OSYmkgqiUqV/bAngZ734I6Nmebp8mG0W5RtgTwM978ENmebp8jaLco2wJ4Ge9+CGzPN0+RtFuUbYE8DPe/BDZnm6fI2i3KNsCeBnvfghszzdPkbRblG2BPAz3vwQ2Z5unyNotyjbAngZ734IbM83T5G0W5RtgTwM978ENmebp8jaKZRtgTwM978ENmebp8jaLco2wJ4Ge9+CGzPN0+RtFuUbYE8DPe/BDZnm6fI2i3KNsCeBnvfghszzdPkbRblLVoTpeNK0zihI815sUDpceLFf2C26OSaluwpfWp1S8wkZFWlKFB5aPSOT+DH1qihZv2l5nBaO+hz+KJPEAIAQAsbXtlAUNyl0ybqs0hiTZWsqUEqUEkhFzvV2COSdnoElCWLGciIiLzWncnFTaBAfGdosQwzUrMSbuqm2HGXLXwOJsY2gx4UdunCcjk4pefESG+GtHJQw2I6o1PiggBACAEAdU5EehrHvM/fEm1MW+pVs7dcRfLR6RyfwY+tUa2b9peZlaO+nI5/FEniAEALQBZxPUP8A0qZbmjflHpbYnMOK+Hfffhztu/6jziytp7V7XtF7HDBtePDCt1d73Knay2raNPqx7+RC0qpzFJmTMyZCX8CkJWRfDfrtuP75RXnpGDPQuxjJVtUVU407v6OKBHdAdpMxMc/Orn552cfSnWOqxrAvYnrjSWlmS0BsBmDUonI+YsVYj1e7vJ2tztDdoUpLyEshM4zYLzXZOIYlYST51lZZ9uURLOlbTZPRIkw+sN2GFbrkrddVL7vWmB3TESWdARrEvTn0KzHoyYIAQAgDqvIh0VY95n74kWp+PqVbO3XEVy0ekcn8GPrVG1m/aXmZWjvoc/iiTxACALPMPUE6LobaaHlJJ1pRrVEJKrJNjbPIJOHqv7DHnYUO1NqOc5f8OFaX3X4VuvVU0u+mGClR7pbVqIn1Y0r/AD9FYj0RLEAIADIwCFnqj9BVo5LtybKefospaNYqyMYzsf8AcRZOXVfrsY85JwrUS0nujO/xLclyX6OFeFarf307ripGdLLLojE+rnx9ysR6MliAEAdV5EOirHvM/fEi1Px9SrZ264iuWj0jk/gx9ao2s37S8zK0d9ORz+KJPEAbFPknqhNIlpYt61eSQ4sICj2XPX7I55qZhysJYsSuimNEVfY1gwnRXaLcTb0goz1En1yzy0KzJQUrBJT1Egbr+2OWy7ThWjLpGhovjcuPeiKuNPA0mpZ0u/RVSMikcwgBACAJigaPzVcL3NVN/pIUSCsBV7eaLb7E2F90SbUtiBZqNWLX6lRMFpjffhVEvpidkrJumK6K4EU+0WHltKUhRSbEoUFJ/YjIxThvSIxHpW/ilF/S3ocr26DtFTxH2fIgDqvIh0VY95n74k2pi31KtnbriK5aPSOT+DH1qjWzftLzMrR305HP4ok8QBllZh2UmEPsKwutm6FWvY9sZxoLI0NYcRKtXE+4b3Mcjm4oe5yZmp0ofm1rdUE6sOrzJt1E9ZFx/iPiBAgwEWHBRETGiePh3VPqI98Sjn39xrxuZCAEAIA3JKenqckuSbrjAcULrRliw52v2Z5j+145ZmUlpr6YzUdTuXxurT2X9G0OLFhJVi0r/o1FqK1FRtcm+QtHSiUShkq1Wp8j9PwQB1TkR6Gse8z98SbUxb6lWzt1xF8tHpHJ/Bj61RrZv2l5mVo76cjn8USeIAQBZZiuU9zRlNORJMicSMZeDACSomxsOpWEJz9h3ZR52FZU2201mnRVWGt2jW+iXpXwrW7xS9Sm+ahLL9mjU0uRW8Jw4rHDe1+qPRVStCbRaVPkD8EAfbEAEggHcSN8Kn7RUvLJUq5T5nR5iRYkmW5poAqdDICSVDz8Pqm4Tn12O7KPPSdlzUG0XzL4qqx2CVwpu14pet3dVK17qUaagvl0htbenh+6Faj0JMEAIA6ryIdFWPeZ++JFqfj6lWzt1xFctHpHJ/Bj61RtZv2l5mVo76cjn8USeIAQAgCzCrUgaLmR5k1z/pMWBWDFfD618WHP1Y84tnz+1NY7VeywpdWlK8N3SuzeJT1iBq+hoppY+H909DQ0YpTdZqrUs4+lpN8SwQbqQM1WIFgbdto7batF1nyjozWaS4Jhcq4VqtVSvCqmEnLtjxEaqmrVJLyXUHZRTqH1sqwqKUkC46swI65GaScl2x0arUclUrStONyr/wB4mUeF2MRW1rQmK3VaRNUSVlJKTbRNMABSghQT5wxLwXV63rduUSLOs+fgz0SNHiqrHYJdW65NK7hw9TsmI8B0FGMS9P4tCtR6ImCAEAIA6ryIdFWPeZ++JNqfj6lWzt1xFctHpHJ/Bj61RrZv2l5mVo76cjn8USeIAQAgBAHpDi0BQQpScQwqsbXHYfZH4rUWlUwP1HKmAccW4oqcUpSjvUo3Jg1qNSiJRArlctVPMfp+CAEAIAQB1XkQ6Kse8z98SbUxb6lWzt1xd61orRa7MomKpJ691CMCVa1abJuTbzSO0xwwpiLCSjFodkSBDiLVyEfs70U4X8w7+Uaa9MZuiGepwMvuNnWinC/mHfyhr0xm6INTgZfcbO9FOF/MO/lDXpjN0QanAy+42daKcL+Yd/KGvTGbog1OBl9zy5yfaJNNqcXTcKEAqUTMu2AH/KGvTGbog1OBl6qYpXQbQ2bQpctIIcSk4SUzLpsbA2/q7CD+8NemM3RBqcDL7mfZ3opwv5h38oa9MZuiDU4GXqo2d6KcL+Yd/KGvTGbog1OBl6qNnWinC/mHfyhr0xm6INTgZfcbOtFOF/MO/lDXpjN0QanAy+42daKcL+Yd/KGvTGbog1OBl9xs60U4X8w7+UNemM3RBqcDL1UlaHo7SqCHhSZXUB6xc/UUq9r2/qJ7TGMWPEi001qbQ4LIW4hWNIEtvaXzqHpWkzIRISxSmpTpZCSVvXwgIVe9hfduEZGhsTlPdTXGqHLTARSaqlU64hKjdAaKA4hB9VwuNk9n6nrCwGjR6XPTjj01Iy0tLuorcypdRMyrWKbRNLxIKAnMFIwWKrAZ9QgDA09IjRCVq3PQNI1uIbU+H/1FzmMY2TmfMvcYf6QjMZAGANlumSLuj1RqTkshU8mrTQD5Hni06tIz9gAH9hAHo1WbGlfloyk35LM0KbzkuI1GqvgCsOPFi5wbYsNsPXaAIenTdZu35NW66ryatbxS4S6ECbcCi0kghTmG4TfrA37oAm6NNTB0lnE6MolJyn+S5FTevnFpSElT9iDgXiJ6yc+28AR6n3HOSGgOuLDi3FU8OF90pSsF9sELVmbEXBOeUAZZqXWZuhM0sU6QmFTzy0CnzRdaUtMusp1nmpyNrEW3QANVZqVQPP3Fy1PmKslmcYcdwlDglU2ZXY7tZkbGxOHeDmBjr3klh2r09iYbTJsCXLEuHcQRPlS/MCSQLFODEm4SAScjcwBMupblF0UaOMU4urmV65pqZKWirULvdSUqvuFsuoboA2tCnpt6Z0k5+EJeTVinA26XEIHN2MkkgZZ9g3wBYHpOVmFY35Zl1VrXW2FG37wBl1aAUkITdIsk23DsH8D+IAJQhIISkAEkkAbyd8AYBT5IJCRJy4SDitqk2v27oAzapvCUatOEm5Fsib3v/OcAfNS1q9Vqkav1MIt27oAIYZbN22kJIFrpSBle9v5gA2w00SWmkIJyJSkC/wD65/mAPhlmFMhgstlkbmygYR+0AeWpOVZILMsy2QbgobAgA5JyrpJdlmVknESpAOe6/wDgQB5VISSioqlJdRUbqJaBufbAHtqUlmOhl2m87+YgDPd1QBkShCCooSlJUbqsLXPaf4gD/9k="/>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8" descr="data:image/jpeg;base64,/9j/4AAQSkZJRgABAQAAAQABAAD/2wCEAAkGBwgHBgkIBwgKCgkLDRYPDQwMDRsUFRAWIB0iIiAdHx8kKDQsJCYxJx8fLT0tMTU3Ojo6Iys/RD84QzQ5OjcBCgoKDQwNGg8PGjclHyU3Nzc3Nzc3Nzc3Nzc3Nzc3Nzc3Nzc3Nzc3Nzc3Nzc3Nzc3Nzc3Nzc3Nzc3Nzc3Nzc3N//AABEIAFsAbwMBEQACEQEDEQH/xAAbAAEAAgMBAQAAAAAAAAAAAAAABQYDBAcCAf/EAD4QAAECBAIFBwsDAwUAAAAAAAECAwAEBRESIQYTFzFVBxQzQVGU4hUiNlJhcnSkssLSI4GRMnGhFkKCsfD/xAAaAQEBAQEBAQEAAAAAAAAAAAAABQMEBgIB/8QANBEAAQIDBAcHBAIDAAAAAAAAAAECAwQRBSExUhIUFTJRcaETQWFigbHhIjNCkfDxI8HR/9oADAMBAAIRAxEAPwC/6Z6djReosyZpxmdYyHcevwWzItbCeyO2Wk+3arq0OSYmkgqiUqV/bAngZ734I6Nmebp8mG0W5RtgTwM978ENmebp8jaLco2wJ4Ge9+CGzPN0+RtFuUbYE8DPe/BDZnm6fI2i3KNsCeBnvfghszzdPkbRblG2BPAz3vwQ2Z5unyNotyjbAngZ734IbM83T5G0W5RtgTwM978ENmebp8jaKZRtgTwM978ENmebp8jaLco2wJ4Ge9+CGzPN0+RtFuUbYE8DPe/BDZnm6fI2i3KNsCeBnvfghszzdPkbRblLVoTpeNK0zihI815sUDpceLFf2C26OSaluwpfWp1S8wkZFWlKFB5aPSOT+DH1qihZv2l5nBaO+hz+KJPEAIAQAsbXtlAUNyl0ybqs0hiTZWsqUEqUEkhFzvV2COSdnoElCWLGciIiLzWncnFTaBAfGdosQwzUrMSbuqm2HGXLXwOJsY2gx4UdunCcjk4pefESG+GtHJQw2I6o1PiggBACAEAdU5EehrHvM/fEm1MW+pVs7dcRfLR6RyfwY+tUa2b9peZlaO+nI5/FEniAEALQBZxPUP8A0qZbmjflHpbYnMOK+Hfffhztu/6jziytp7V7XtF7HDBtePDCt1d73Knay2raNPqx7+RC0qpzFJmTMyZCX8CkJWRfDfrtuP75RXnpGDPQuxjJVtUVU407v6OKBHdAdpMxMc/Orn552cfSnWOqxrAvYnrjSWlmS0BsBmDUonI+YsVYj1e7vJ2tztDdoUpLyEshM4zYLzXZOIYlYST51lZZ9uURLOlbTZPRIkw+sN2GFbrkrddVL7vWmB3TESWdARrEvTn0KzHoyYIAQAgDqvIh0VY95n74kWp+PqVbO3XEVy0ekcn8GPrVG1m/aXmZWjvoc/iiTxACALPMPUE6LobaaHlJJ1pRrVEJKrJNjbPIJOHqv7DHnYUO1NqOc5f8OFaX3X4VuvVU0u+mGClR7pbVqIn1Y0r/AD9FYj0RLEAIADIwCFnqj9BVo5LtybKefospaNYqyMYzsf8AcRZOXVfrsY85JwrUS0nujO/xLclyX6OFeFarf307ripGdLLLojE+rnx9ysR6MliAEAdV5EOirHvM/fEi1Px9SrZ264iuWj0jk/gx9ao2s37S8zK0d9ORz+KJPEAbFPknqhNIlpYt61eSQ4sICj2XPX7I55qZhysJYsSuimNEVfY1gwnRXaLcTb0goz1En1yzy0KzJQUrBJT1Egbr+2OWy7ThWjLpGhovjcuPeiKuNPA0mpZ0u/RVSMikcwgBACAJigaPzVcL3NVN/pIUSCsBV7eaLb7E2F90SbUtiBZqNWLX6lRMFpjffhVEvpidkrJumK6K4EU+0WHltKUhRSbEoUFJ/YjIxThvSIxHpW/ilF/S3ocr26DtFTxH2fIgDqvIh0VY95n74k2pi31KtnbriK5aPSOT+DH1qjWzftLzMrR305HP4ok8QBllZh2UmEPsKwutm6FWvY9sZxoLI0NYcRKtXE+4b3Mcjm4oe5yZmp0ofm1rdUE6sOrzJt1E9ZFx/iPiBAgwEWHBRETGiePh3VPqI98Sjn39xrxuZCAEAIA3JKenqckuSbrjAcULrRliw52v2Z5j+145ZmUlpr6YzUdTuXxurT2X9G0OLFhJVi0r/o1FqK1FRtcm+QtHSiUShkq1Wp8j9PwQB1TkR6Gse8z98SbUxb6lWzt1xF8tHpHJ/Bj61RrZv2l5mVo76cjn8USeIAQBZZiuU9zRlNORJMicSMZeDACSomxsOpWEJz9h3ZR52FZU2201mnRVWGt2jW+iXpXwrW7xS9Sm+ahLL9mjU0uRW8Jw4rHDe1+qPRVStCbRaVPkD8EAfbEAEggHcSN8Kn7RUvLJUq5T5nR5iRYkmW5poAqdDICSVDz8Pqm4Tn12O7KPPSdlzUG0XzL4qqx2CVwpu14pet3dVK17qUaagvl0htbenh+6Faj0JMEAIA6ryIdFWPeZ++JFqfj6lWzt1xFctHpHJ/Bj61RtZv2l5mVo76cjn8USeIAQAgCzCrUgaLmR5k1z/pMWBWDFfD618WHP1Y84tnz+1NY7VeywpdWlK8N3SuzeJT1iBq+hoppY+H909DQ0YpTdZqrUs4+lpN8SwQbqQM1WIFgbdto7batF1nyjozWaS4Jhcq4VqtVSvCqmEnLtjxEaqmrVJLyXUHZRTqH1sqwqKUkC46swI65GaScl2x0arUclUrStONyr/wB4mUeF2MRW1rQmK3VaRNUSVlJKTbRNMABSghQT5wxLwXV63rduUSLOs+fgz0SNHiqrHYJdW65NK7hw9TsmI8B0FGMS9P4tCtR6ImCAEAIA6ryIdFWPeZ++JNqfj6lWzt1xFctHpHJ/Bj61RrZv2l5mVo76cjn8USeIAQAgBAHpDi0BQQpScQwqsbXHYfZH4rUWlUwP1HKmAccW4oqcUpSjvUo3Jg1qNSiJRArlctVPMfp+CAEAIAQB1XkQ6Kse8z98SbUxb6lWzt1xd61orRa7MomKpJ691CMCVa1abJuTbzSO0xwwpiLCSjFodkSBDiLVyEfs70U4X8w7+Uaa9MZuiGepwMvuNnWinC/mHfyhr0xm6INTgZfcbO9FOF/MO/lDXpjN0QanAy+42daKcL+Yd/KGvTGbog1OBl9zy5yfaJNNqcXTcKEAqUTMu2AH/KGvTGbog1OBl6qYpXQbQ2bQpctIIcSk4SUzLpsbA2/q7CD+8NemM3RBqcDL7mfZ3opwv5h38oa9MZuiDU4GXqo2d6KcL+Yd/KGvTGbog1OBl6qNnWinC/mHfyhr0xm6INTgZfcbOtFOF/MO/lDXpjN0QanAy+42daKcL+Yd/KGvTGbog1OBl9xs60U4X8w7+UNemM3RBqcDL1UlaHo7SqCHhSZXUB6xc/UUq9r2/qJ7TGMWPEi001qbQ4LIW4hWNIEtvaXzqHpWkzIRISxSmpTpZCSVvXwgIVe9hfduEZGhsTlPdTXGqHLTARSaqlU64hKjdAaKA4hB9VwuNk9n6nrCwGjR6XPTjj01Iy0tLuorcypdRMyrWKbRNLxIKAnMFIwWKrAZ9QgDA09IjRCVq3PQNI1uIbU+H/1FzmMY2TmfMvcYf6QjMZAGANlumSLuj1RqTkshU8mrTQD5Hni06tIz9gAH9hAHo1WbGlfloyk35LM0KbzkuI1GqvgCsOPFi5wbYsNsPXaAIenTdZu35NW66ryatbxS4S6ECbcCi0kghTmG4TfrA37oAm6NNTB0lnE6MolJyn+S5FTevnFpSElT9iDgXiJ6yc+28AR6n3HOSGgOuLDi3FU8OF90pSsF9sELVmbEXBOeUAZZqXWZuhM0sU6QmFTzy0CnzRdaUtMusp1nmpyNrEW3QANVZqVQPP3Fy1PmKslmcYcdwlDglU2ZXY7tZkbGxOHeDmBjr3klh2r09iYbTJsCXLEuHcQRPlS/MCSQLFODEm4SAScjcwBMupblF0UaOMU4urmV65pqZKWirULvdSUqvuFsuoboA2tCnpt6Z0k5+EJeTVinA26XEIHN2MkkgZZ9g3wBYHpOVmFY35Zl1VrXW2FG37wBl1aAUkITdIsk23DsH8D+IAJQhIISkAEkkAbyd8AYBT5IJCRJy4SDitqk2v27oAzapvCUatOEm5Fsib3v/OcAfNS1q9Vqkav1MIt27oAIYZbN22kJIFrpSBle9v5gA2w00SWmkIJyJSkC/wD65/mAPhlmFMhgstlkbmygYR+0AeWpOVZILMsy2QbgobAgA5JyrpJdlmVknESpAOe6/wDgQB5VISSioqlJdRUbqJaBufbAHtqUlmOhl2m87+YgDPd1QBkShCCooSlJUbqsLXPaf4gD/9k="/>
          <p:cNvSpPr>
            <a:spLocks noChangeAspect="1" noChangeArrowheads="1"/>
          </p:cNvSpPr>
          <p:nvPr userDrawn="1"/>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4" name="Picture 13"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15"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300455" y="5898859"/>
            <a:ext cx="544144" cy="6156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D8BC6754-349B-4AB6-B367-54BA8370E283}" type="datetime1">
              <a:rPr lang="el-GR" smtClean="0"/>
              <a:pPr/>
              <a:t>1/10/2015</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050C3B82-D382-4485-B805-A31A836349D2}" type="slidenum">
              <a:rPr lang="el-GR" smtClean="0"/>
              <a:pPr/>
              <a:t>‹#›</a:t>
            </a:fld>
            <a:endParaRPr lang="el-GR"/>
          </a:p>
        </p:txBody>
      </p:sp>
      <p:pic>
        <p:nvPicPr>
          <p:cNvPr id="8"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9"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C:\ELINA\A ΨΗΦΙΑΚΟ ΣΧΟΛΕΙΟ\ΕΙΚΟΝΕΣ - TEMPLATES - LOGOS\LOGOS Apr 2014\espa_logo.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930423" y="6050311"/>
            <a:ext cx="1788143" cy="40769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987C1D-81CD-4139-8507-3AC0BD474D76}" type="datetime1">
              <a:rPr lang="el-GR" smtClean="0"/>
              <a:pPr/>
              <a:t>1/10/2015</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050C3B82-D382-4485-B805-A31A836349D2}" type="slidenum">
              <a:rPr lang="el-GR" smtClean="0"/>
              <a:pPr/>
              <a:t>‹#›</a:t>
            </a:fld>
            <a:endParaRPr lang="el-G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pic>
        <p:nvPicPr>
          <p:cNvPr id="10" name="Picture 5" descr="C:\Users\cantonop.CTI\Documents\Λογότυπα\ΙΤΥΕ ελληνικό πλήρες.jpg"/>
          <p:cNvPicPr>
            <a:picLocks noChangeAspect="1" noChangeArrowheads="1"/>
          </p:cNvPicPr>
          <p:nvPr userDrawn="1"/>
        </p:nvPicPr>
        <p:blipFill>
          <a:blip r:embed="rId2" cstate="print"/>
          <a:srcRect/>
          <a:stretch>
            <a:fillRect/>
          </a:stretch>
        </p:blipFill>
        <p:spPr bwMode="auto">
          <a:xfrm>
            <a:off x="395536" y="6030476"/>
            <a:ext cx="504056" cy="434804"/>
          </a:xfrm>
          <a:prstGeom prst="rect">
            <a:avLst/>
          </a:prstGeom>
          <a:noFill/>
          <a:ln>
            <a:noFill/>
          </a:ln>
        </p:spPr>
      </p:pic>
      <p:pic>
        <p:nvPicPr>
          <p:cNvPr id="12" name="Picture 3" descr="E:\logos\dschool_educontent_logo.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0800000" flipH="1" flipV="1">
            <a:off x="8028384" y="5541671"/>
            <a:ext cx="864096" cy="9776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75661C-5805-46B6-AB73-859E7CC9D260}" type="datetime1">
              <a:rPr lang="el-GR" smtClean="0"/>
              <a:pPr/>
              <a:t>1/10/2015</a:t>
            </a:fld>
            <a:endParaRPr lang="el-G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0C3B82-D382-4485-B805-A31A836349D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cover dir="rd"/>
  </p:transition>
  <p:timing>
    <p:tnLst>
      <p:par>
        <p:cTn id="1" dur="indefinite" restart="never" nodeType="tmRoot"/>
      </p:par>
    </p:tnLst>
  </p:timing>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hotodentro.edu.gr/lor"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ebooks.edu.gr/modules/ebook/show.php/DSDIM-E101/701/4611,2091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photodentro.edu.gr/lor/r/8521/7226?locale=el"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photodentro.edu.gr/lor/r/8521/4701?locale=e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hotodentro.edu.gr/lor/r/8521/7333?locale=el" TargetMode="External"/><Relationship Id="rId2" Type="http://schemas.openxmlformats.org/officeDocument/2006/relationships/hyperlink" Target="http://photodentro.edu.gr/lor/r/8521/5555?locale=el"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photodentro.edu.gr/lor/r/8521/4446?locale=el" TargetMode="External"/><Relationship Id="rId1" Type="http://schemas.openxmlformats.org/officeDocument/2006/relationships/slideLayout" Target="../slideLayouts/slideLayout2.xml"/><Relationship Id="rId6" Type="http://schemas.openxmlformats.org/officeDocument/2006/relationships/hyperlink" Target="http://ebooks.edu.gr/modules/ebook/show.php/DSDIM-F100/501/3260,13285/" TargetMode="External"/><Relationship Id="rId5" Type="http://schemas.openxmlformats.org/officeDocument/2006/relationships/image" Target="../media/image28.png"/><Relationship Id="rId4" Type="http://schemas.openxmlformats.org/officeDocument/2006/relationships/hyperlink" Target="http://photodentro.edu.gr/lor/r/8521/4873?locale=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eme.edu.gr/"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photodentro.edu.gr/" TargetMode="External"/><Relationship Id="rId5" Type="http://schemas.openxmlformats.org/officeDocument/2006/relationships/hyperlink" Target="http://ebooks.edu.gr/" TargetMode="External"/><Relationship Id="rId4" Type="http://schemas.openxmlformats.org/officeDocument/2006/relationships/hyperlink" Target="http://dschool.edu.g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photodentro.edu.gr/lor/r/8521/8861?locale=el" TargetMode="External"/><Relationship Id="rId2" Type="http://schemas.openxmlformats.org/officeDocument/2006/relationships/hyperlink" Target="http://photodentro.edu.gr/lor/r/8521/3637?locale=el"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photodentro.edu.gr/lor/r/8521/8331?locale=e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igitalschool.minedu.gov.gr/modules/ebook/show.php/DSGYM-A109/355/2385,9138/extras/html/kef2_en7_oi_xores_me_tous_perisoterous_prosfuges_popup.htm" TargetMode="External"/><Relationship Id="rId2" Type="http://schemas.openxmlformats.org/officeDocument/2006/relationships/hyperlink" Target="http://photodentro.edu.gr/lor/r/8521/6186?locale=el"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photodentro.edu.gr/lor/r/8521/5991?locale=el"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photodentro.edu.gr/lor/r/8521/8785?locale=e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photodentro.edu.gr/lor/r/8521/4854?locale=el"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photodentro.edu.gr/lor/r/8521/4853?locale=e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digitalschool.minedu.gov.gr/modules/ebook/show.php/DSDIM-F100/501/3265,13315/extras/html/Kef6_en32_synagogi_tis_rodou_popup.htm" TargetMode="External"/><Relationship Id="rId7" Type="http://schemas.openxmlformats.org/officeDocument/2006/relationships/image" Target="../media/image41.png"/><Relationship Id="rId2" Type="http://schemas.openxmlformats.org/officeDocument/2006/relationships/hyperlink" Target="http://digitalschool.minedu.gov.gr/modules/ebook/show.php/DSDIM-F100/501/3260,13286/extras/html/kef1_en3_ego_eimai_i_alhtheia_popup.htm"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hotodentro.edu.gr/lor/r/8521/6411" TargetMode="External"/><Relationship Id="rId2" Type="http://schemas.openxmlformats.org/officeDocument/2006/relationships/hyperlink" Target="http://photodentro.edu.gr/lor/r/123456789/246/simple-search?query=&amp;newQuery=true"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8.png"/><Relationship Id="rId7" Type="http://schemas.openxmlformats.org/officeDocument/2006/relationships/image" Target="../media/image46.gif"/><Relationship Id="rId2" Type="http://schemas.openxmlformats.org/officeDocument/2006/relationships/hyperlink" Target="http://photodentro.edu.gr/lor" TargetMode="Externa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hotodentro.edu.gr/vide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hyperlink" Target="http://ebooks.edu.g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hotodentro.edu.gr/lor"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hotodentro.edu.gr/lor"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hotodentro.edu.gr/lor"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9000"/>
          </a:schemeClr>
        </a:solidFill>
        <a:effectLst/>
      </p:bgPr>
    </p:bg>
    <p:spTree>
      <p:nvGrpSpPr>
        <p:cNvPr id="1" name=""/>
        <p:cNvGrpSpPr/>
        <p:nvPr/>
      </p:nvGrpSpPr>
      <p:grpSpPr>
        <a:xfrm>
          <a:off x="0" y="0"/>
          <a:ext cx="0" cy="0"/>
          <a:chOff x="0" y="0"/>
          <a:chExt cx="0" cy="0"/>
        </a:xfrm>
      </p:grpSpPr>
      <p:pic>
        <p:nvPicPr>
          <p:cNvPr id="8" name="Picture 5" descr="C:\Users\cantonop.CTI\Documents\Λογότυπα\ΙΤΥΕ ελληνικό πλήρες.jpg"/>
          <p:cNvPicPr>
            <a:picLocks noChangeAspect="1" noChangeArrowheads="1"/>
          </p:cNvPicPr>
          <p:nvPr/>
        </p:nvPicPr>
        <p:blipFill>
          <a:blip r:embed="rId3" cstate="print"/>
          <a:srcRect/>
          <a:stretch>
            <a:fillRect/>
          </a:stretch>
        </p:blipFill>
        <p:spPr bwMode="auto">
          <a:xfrm>
            <a:off x="642910" y="4214818"/>
            <a:ext cx="1199384" cy="1207035"/>
          </a:xfrm>
          <a:prstGeom prst="rect">
            <a:avLst/>
          </a:prstGeom>
          <a:noFill/>
          <a:ln>
            <a:solidFill>
              <a:schemeClr val="bg1">
                <a:lumMod val="85000"/>
              </a:schemeClr>
            </a:solidFill>
          </a:ln>
        </p:spPr>
      </p:pic>
      <p:sp>
        <p:nvSpPr>
          <p:cNvPr id="5" name="Rectangle 4"/>
          <p:cNvSpPr/>
          <p:nvPr/>
        </p:nvSpPr>
        <p:spPr>
          <a:xfrm>
            <a:off x="3428992" y="571480"/>
            <a:ext cx="5357850" cy="1015663"/>
          </a:xfrm>
          <a:prstGeom prst="rect">
            <a:avLst/>
          </a:prstGeom>
        </p:spPr>
        <p:txBody>
          <a:bodyPr wrap="square">
            <a:spAutoFit/>
          </a:bodyPr>
          <a:lstStyle/>
          <a:p>
            <a:pPr>
              <a:buFont typeface="Arial" pitchFamily="34" charset="0"/>
              <a:buChar char="•"/>
            </a:pPr>
            <a:r>
              <a:rPr lang="el-GR" sz="2000" b="1" dirty="0">
                <a:solidFill>
                  <a:srgbClr val="8E0000"/>
                </a:solidFill>
                <a:latin typeface="Calibri" pitchFamily="34" charset="0"/>
                <a:cs typeface="Calibri" pitchFamily="34" charset="0"/>
              </a:rPr>
              <a:t>Διαδραστικά Σχολικά </a:t>
            </a:r>
            <a:r>
              <a:rPr lang="el-GR" sz="2000" b="1" dirty="0" smtClean="0">
                <a:solidFill>
                  <a:srgbClr val="8E0000"/>
                </a:solidFill>
                <a:latin typeface="Calibri" pitchFamily="34" charset="0"/>
                <a:cs typeface="Calibri" pitchFamily="34" charset="0"/>
              </a:rPr>
              <a:t>Βιβλία</a:t>
            </a:r>
          </a:p>
          <a:p>
            <a:pPr>
              <a:buFont typeface="Arial" pitchFamily="34" charset="0"/>
              <a:buChar char="•"/>
            </a:pPr>
            <a:r>
              <a:rPr lang="el-GR" sz="2000" b="1" dirty="0" smtClean="0">
                <a:solidFill>
                  <a:srgbClr val="8E0000"/>
                </a:solidFill>
                <a:latin typeface="Calibri" pitchFamily="34" charset="0"/>
                <a:cs typeface="Calibri" pitchFamily="34" charset="0"/>
              </a:rPr>
              <a:t>Αποθετήριο Μαθησιακών Αντικειμένων «</a:t>
            </a:r>
            <a:r>
              <a:rPr lang="el-GR" sz="2000" b="1" dirty="0" err="1" smtClean="0">
                <a:solidFill>
                  <a:srgbClr val="8E0000"/>
                </a:solidFill>
                <a:latin typeface="Calibri" pitchFamily="34" charset="0"/>
                <a:cs typeface="Calibri" pitchFamily="34" charset="0"/>
              </a:rPr>
              <a:t>Φωτόδεντρο</a:t>
            </a:r>
            <a:r>
              <a:rPr lang="el-GR" sz="2000" b="1" dirty="0" smtClean="0">
                <a:solidFill>
                  <a:srgbClr val="8E0000"/>
                </a:solidFill>
                <a:latin typeface="Calibri" pitchFamily="34" charset="0"/>
                <a:cs typeface="Calibri" pitchFamily="34" charset="0"/>
              </a:rPr>
              <a:t>»</a:t>
            </a:r>
          </a:p>
        </p:txBody>
      </p:sp>
      <p:pic>
        <p:nvPicPr>
          <p:cNvPr id="3075" name="Picture 3" descr="E:\logos\dschool_educontent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flipH="1" flipV="1">
            <a:off x="357159" y="260648"/>
            <a:ext cx="2800463"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ELINA\A ΨΗΦΙΑΚΟ ΣΧΟΛΕΙΟ\ΕΙΚΟΝΕΣ - TEMPLATES - LOGOS\LOGOS Apr 2014\espa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3617" y="5705537"/>
            <a:ext cx="3300312" cy="752471"/>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ELINA\A ΨΗΦΙΑΚΟ ΣΧΟΛΕΙΟ\ΕΙΚΟΝΕΣ - TEMPLATES - LOGOS\LOGOS Apr 2014\eduministry_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83968" y="5879945"/>
            <a:ext cx="2516295" cy="4036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ubtitle 1"/>
          <p:cNvSpPr>
            <a:spLocks noGrp="1"/>
          </p:cNvSpPr>
          <p:nvPr>
            <p:ph type="subTitle" idx="1"/>
          </p:nvPr>
        </p:nvSpPr>
        <p:spPr>
          <a:xfrm>
            <a:off x="3214678" y="1857364"/>
            <a:ext cx="5500726" cy="1285884"/>
          </a:xfrm>
        </p:spPr>
        <p:txBody>
          <a:bodyPr>
            <a:noAutofit/>
          </a:bodyPr>
          <a:lstStyle/>
          <a:p>
            <a:pPr algn="just">
              <a:defRPr/>
            </a:pPr>
            <a:r>
              <a:rPr lang="el-GR" sz="1800" b="1" dirty="0" smtClean="0">
                <a:solidFill>
                  <a:schemeClr val="tx2">
                    <a:lumMod val="50000"/>
                  </a:schemeClr>
                </a:solidFill>
                <a:latin typeface="Calibri" pitchFamily="34" charset="0"/>
                <a:cs typeface="Calibri" pitchFamily="34" charset="0"/>
              </a:rPr>
              <a:t>ΚΑΤΗΓΟΡΙΑ ΠΡΑΞΗΣ: «</a:t>
            </a:r>
            <a:r>
              <a:rPr lang="el-GR" sz="1800" i="1" dirty="0" smtClean="0">
                <a:solidFill>
                  <a:schemeClr val="tx1">
                    <a:lumMod val="50000"/>
                  </a:schemeClr>
                </a:solidFill>
              </a:rPr>
              <a:t>Ανάπτυξη Ψηφιακού Εκπαιδευτικού Υλικού – Ψηφιακή Βάση Γνώσεων – Υποδομές για ένα Ψηφιακό Σχολείο – Ψηφιακό Υλικό για τα Σχολεία </a:t>
            </a:r>
            <a:r>
              <a:rPr lang="el-GR" sz="1800" b="1" dirty="0" smtClean="0">
                <a:solidFill>
                  <a:schemeClr val="tx2">
                    <a:lumMod val="50000"/>
                  </a:schemeClr>
                </a:solidFill>
                <a:latin typeface="Calibri" pitchFamily="34" charset="0"/>
                <a:cs typeface="Calibri" pitchFamily="34" charset="0"/>
              </a:rPr>
              <a:t>»</a:t>
            </a:r>
            <a:endParaRPr lang="el-GR" sz="1800" dirty="0">
              <a:solidFill>
                <a:schemeClr val="tx2">
                  <a:lumMod val="50000"/>
                </a:schemeClr>
              </a:solidFill>
              <a:latin typeface="Calibri" pitchFamily="34" charset="0"/>
              <a:cs typeface="Calibri" pitchFamily="34" charset="0"/>
            </a:endParaRPr>
          </a:p>
        </p:txBody>
      </p:sp>
      <p:sp>
        <p:nvSpPr>
          <p:cNvPr id="48129" name="Rectangle 1"/>
          <p:cNvSpPr>
            <a:spLocks noChangeArrowheads="1"/>
          </p:cNvSpPr>
          <p:nvPr/>
        </p:nvSpPr>
        <p:spPr bwMode="auto">
          <a:xfrm>
            <a:off x="2143108" y="3694703"/>
            <a:ext cx="6643734"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rgbClr val="1F497D"/>
                </a:solidFill>
                <a:effectLst/>
                <a:latin typeface="Century Gothic" pitchFamily="34" charset="0"/>
                <a:ea typeface="Times New Roman" pitchFamily="18" charset="0"/>
                <a:cs typeface="Times New Roman" pitchFamily="18" charset="0"/>
              </a:rPr>
              <a:t>ΗΜΕΡΙΔΑ ΕΠΙΜΟΡΦΩΣΗΣ ΣΧΟΛΙΚΩΝ ΣΥΜΒΟΥΛΩΝ ΠΡΩΤΟΒΑΘΜΙΑΣ ΕΚΠΑΙΔΕΥΣΗΣ</a:t>
            </a:r>
            <a:endParaRPr kumimoji="0" lang="el-GR"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Αθήνα, 29 Σεπτεμβρίου 2015</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Υπουργείο Πολιτισμού, Παιδείας και Θρησκευμάτων</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Ανδρέα Παπανδρέου 37, Μαρούσι</a:t>
            </a:r>
            <a:endParaRPr kumimoji="0" lang="el-GR" b="1" i="0" u="none" strike="noStrike" cap="none" normalizeH="0" baseline="0" dirty="0" smtClean="0">
              <a:ln>
                <a:noFill/>
              </a:ln>
              <a:solidFill>
                <a:schemeClr val="tx1"/>
              </a:solidFill>
              <a:effectLst/>
              <a:latin typeface="Century Gothic"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Century Gothic" pitchFamily="34" charset="0"/>
                <a:ea typeface="Calibri" pitchFamily="34" charset="0"/>
                <a:cs typeface="Tahoma" pitchFamily="34" charset="0"/>
              </a:rPr>
              <a:t>Αίθουσα</a:t>
            </a:r>
            <a:r>
              <a:rPr kumimoji="0" lang="en-US" b="1" i="0" u="none" strike="noStrike" cap="none" normalizeH="0" baseline="0" dirty="0" smtClean="0">
                <a:ln>
                  <a:noFill/>
                </a:ln>
                <a:solidFill>
                  <a:schemeClr val="tx1"/>
                </a:solidFill>
                <a:effectLst/>
                <a:latin typeface="Century Gothic" pitchFamily="34" charset="0"/>
                <a:ea typeface="Calibri" pitchFamily="34" charset="0"/>
                <a:cs typeface="Tahoma" pitchFamily="34" charset="0"/>
              </a:rPr>
              <a:t> </a:t>
            </a:r>
            <a:r>
              <a:rPr kumimoji="0" lang="el-GR" b="1" i="0" u="none" strike="noStrike" cap="none" normalizeH="0" baseline="0" dirty="0" smtClean="0">
                <a:ln>
                  <a:noFill/>
                </a:ln>
                <a:solidFill>
                  <a:schemeClr val="tx1"/>
                </a:solidFill>
                <a:effectLst/>
                <a:latin typeface="Century Gothic" pitchFamily="34" charset="0"/>
                <a:ea typeface="Calibri" pitchFamily="34" charset="0"/>
                <a:cs typeface="Tahoma" pitchFamily="34" charset="0"/>
              </a:rPr>
              <a:t>«Γαλάτεια Σαράντη»</a:t>
            </a:r>
            <a:r>
              <a:rPr kumimoji="0" lang="el-GR"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 (ισόγειο)</a:t>
            </a:r>
            <a:r>
              <a:rPr kumimoji="0" lang="el-GR"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8 - Θέση αριθμού διαφάνειας"/>
          <p:cNvSpPr>
            <a:spLocks noGrp="1"/>
          </p:cNvSpPr>
          <p:nvPr>
            <p:ph type="sldNum" sz="quarter" idx="12"/>
          </p:nvPr>
        </p:nvSpPr>
        <p:spPr/>
        <p:txBody>
          <a:bodyPr/>
          <a:lstStyle/>
          <a:p>
            <a:fld id="{050C3B82-D382-4485-B805-A31A836349D2}" type="slidenum">
              <a:rPr lang="el-GR" smtClean="0"/>
              <a:pPr/>
              <a:t>1</a:t>
            </a:fld>
            <a:endParaRPr lang="el-GR"/>
          </a:p>
        </p:txBody>
      </p:sp>
      <p:sp>
        <p:nvSpPr>
          <p:cNvPr id="10" name="9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1832933633"/>
      </p:ext>
    </p:extLst>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28596" y="357166"/>
            <a:ext cx="8229600" cy="654050"/>
          </a:xfrm>
        </p:spPr>
        <p:txBody>
          <a:bodyPr>
            <a:normAutofit/>
          </a:bodyPr>
          <a:lstStyle/>
          <a:p>
            <a:pPr algn="ctr" eaLnBrk="1" hangingPunct="1"/>
            <a:r>
              <a:rPr lang="el-GR" sz="2800" b="1" dirty="0" smtClean="0">
                <a:solidFill>
                  <a:srgbClr val="8E0000"/>
                </a:solidFill>
                <a:effectLst/>
              </a:rPr>
              <a:t>Λογισμικά που χρησιμοποιήθηκαν</a:t>
            </a:r>
            <a:endParaRPr lang="el-GR" sz="2800" dirty="0" smtClean="0">
              <a:solidFill>
                <a:srgbClr val="8E0000"/>
              </a:solidFill>
              <a:effectLst/>
            </a:endParaRPr>
          </a:p>
        </p:txBody>
      </p:sp>
      <p:sp>
        <p:nvSpPr>
          <p:cNvPr id="3" name="2 - Θέση περιεχομένου"/>
          <p:cNvSpPr>
            <a:spLocks noGrp="1"/>
          </p:cNvSpPr>
          <p:nvPr>
            <p:ph idx="1"/>
          </p:nvPr>
        </p:nvSpPr>
        <p:spPr>
          <a:xfrm>
            <a:off x="428625" y="1214421"/>
            <a:ext cx="8229600" cy="5000661"/>
          </a:xfrm>
        </p:spPr>
        <p:txBody>
          <a:bodyPr rtlCol="0">
            <a:normAutofit/>
          </a:bodyPr>
          <a:lstStyle/>
          <a:p>
            <a:pPr eaLnBrk="1" fontAlgn="auto" hangingPunct="1">
              <a:spcAft>
                <a:spcPts val="0"/>
              </a:spcAft>
              <a:buFont typeface="Wingdings" pitchFamily="2" charset="2"/>
              <a:buChar char="Ø"/>
              <a:defRPr/>
            </a:pPr>
            <a:r>
              <a:rPr lang="en-GB" dirty="0" smtClean="0">
                <a:solidFill>
                  <a:schemeClr val="tx1">
                    <a:lumMod val="50000"/>
                  </a:schemeClr>
                </a:solidFill>
                <a:latin typeface="Calibri" pitchFamily="34" charset="0"/>
                <a:cs typeface="Calibri" pitchFamily="34" charset="0"/>
              </a:rPr>
              <a:t>Adobe Acrobat Professional</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Wingdings" pitchFamily="2" charset="2"/>
              <a:buChar char="Ø"/>
              <a:defRPr/>
            </a:pPr>
            <a:r>
              <a:rPr lang="en-GB" dirty="0" smtClean="0">
                <a:solidFill>
                  <a:schemeClr val="tx1">
                    <a:lumMod val="50000"/>
                  </a:schemeClr>
                </a:solidFill>
                <a:latin typeface="Calibri" pitchFamily="34" charset="0"/>
                <a:cs typeface="Calibri" pitchFamily="34" charset="0"/>
              </a:rPr>
              <a:t>Adobe Flash Pro CS5.5</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Wingdings" pitchFamily="2" charset="2"/>
              <a:buChar char="Ø"/>
              <a:defRPr/>
            </a:pPr>
            <a:r>
              <a:rPr lang="en-GB" dirty="0" smtClean="0">
                <a:solidFill>
                  <a:schemeClr val="tx1">
                    <a:lumMod val="50000"/>
                  </a:schemeClr>
                </a:solidFill>
                <a:latin typeface="Calibri" pitchFamily="34" charset="0"/>
                <a:cs typeface="Calibri" pitchFamily="34" charset="0"/>
              </a:rPr>
              <a:t>Articulate (Engage, Presenter, Quiz Maker, Video Encoder)</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Wingdings" pitchFamily="2" charset="2"/>
              <a:buChar char="Ø"/>
              <a:defRPr/>
            </a:pPr>
            <a:r>
              <a:rPr lang="en-GB" dirty="0" smtClean="0">
                <a:solidFill>
                  <a:schemeClr val="tx1">
                    <a:lumMod val="50000"/>
                  </a:schemeClr>
                </a:solidFill>
                <a:latin typeface="Calibri" pitchFamily="34" charset="0"/>
                <a:cs typeface="Calibri" pitchFamily="34" charset="0"/>
              </a:rPr>
              <a:t>Audacity Audio</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Wingdings" pitchFamily="2" charset="2"/>
              <a:buChar char="Ø"/>
              <a:defRPr/>
            </a:pPr>
            <a:r>
              <a:rPr lang="el-GR" dirty="0" smtClean="0">
                <a:solidFill>
                  <a:schemeClr val="tx1">
                    <a:lumMod val="50000"/>
                  </a:schemeClr>
                </a:solidFill>
                <a:latin typeface="Calibri" pitchFamily="34" charset="0"/>
                <a:cs typeface="Calibri" pitchFamily="34" charset="0"/>
              </a:rPr>
              <a:t>C</a:t>
            </a:r>
            <a:r>
              <a:rPr lang="en-US" dirty="0" err="1" smtClean="0">
                <a:solidFill>
                  <a:schemeClr val="tx1">
                    <a:lumMod val="50000"/>
                  </a:schemeClr>
                </a:solidFill>
                <a:latin typeface="Calibri" pitchFamily="34" charset="0"/>
                <a:cs typeface="Calibri" pitchFamily="34" charset="0"/>
              </a:rPr>
              <a:t>ooledit</a:t>
            </a:r>
            <a:endParaRPr lang="el-GR" dirty="0" smtClean="0">
              <a:solidFill>
                <a:schemeClr val="tx1">
                  <a:lumMod val="50000"/>
                </a:schemeClr>
              </a:solidFill>
              <a:latin typeface="Calibri" pitchFamily="34" charset="0"/>
              <a:cs typeface="Calibri" pitchFamily="34" charset="0"/>
            </a:endParaRPr>
          </a:p>
          <a:p>
            <a:pPr>
              <a:buFont typeface="Wingdings" pitchFamily="2" charset="2"/>
              <a:buChar char="Ø"/>
              <a:defRPr/>
            </a:pPr>
            <a:r>
              <a:rPr lang="el-GR" dirty="0" err="1" smtClean="0">
                <a:solidFill>
                  <a:schemeClr val="tx1">
                    <a:lumMod val="50000"/>
                  </a:schemeClr>
                </a:solidFill>
                <a:latin typeface="Calibri" pitchFamily="34" charset="0"/>
                <a:cs typeface="Calibri" pitchFamily="34" charset="0"/>
              </a:rPr>
              <a:t>ComicLab</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Wingdings" pitchFamily="2" charset="2"/>
              <a:buChar char="Ø"/>
              <a:defRPr/>
            </a:pPr>
            <a:r>
              <a:rPr lang="en-US" dirty="0" smtClean="0">
                <a:solidFill>
                  <a:schemeClr val="tx1">
                    <a:lumMod val="50000"/>
                  </a:schemeClr>
                </a:solidFill>
                <a:latin typeface="Calibri" pitchFamily="34" charset="0"/>
                <a:cs typeface="Calibri" pitchFamily="34" charset="0"/>
              </a:rPr>
              <a:t>Hot Potatoes</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Wingdings" pitchFamily="2" charset="2"/>
              <a:buChar char="Ø"/>
              <a:defRPr/>
            </a:pPr>
            <a:r>
              <a:rPr lang="en-GB" dirty="0" smtClean="0">
                <a:solidFill>
                  <a:schemeClr val="tx1">
                    <a:lumMod val="50000"/>
                  </a:schemeClr>
                </a:solidFill>
                <a:latin typeface="Calibri" pitchFamily="34" charset="0"/>
                <a:cs typeface="Calibri" pitchFamily="34" charset="0"/>
              </a:rPr>
              <a:t>Ms Office 2007</a:t>
            </a:r>
            <a:endParaRPr lang="el-GR" dirty="0" smtClean="0">
              <a:solidFill>
                <a:schemeClr val="tx1">
                  <a:lumMod val="50000"/>
                </a:schemeClr>
              </a:solidFill>
              <a:latin typeface="Calibri" pitchFamily="34" charset="0"/>
              <a:cs typeface="Calibri" pitchFamily="34" charset="0"/>
            </a:endParaRPr>
          </a:p>
          <a:p>
            <a:pPr eaLnBrk="1" fontAlgn="auto" hangingPunct="1">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10</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571480"/>
            <a:ext cx="8121083" cy="785818"/>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5004048" y="688168"/>
            <a:ext cx="3423322" cy="523220"/>
          </a:xfrm>
          <a:prstGeom prst="rect">
            <a:avLst/>
          </a:prstGeom>
        </p:spPr>
        <p:txBody>
          <a:bodyPr wrap="square">
            <a:spAutoFit/>
          </a:bodyPr>
          <a:lstStyle/>
          <a:p>
            <a:pPr lvl="0">
              <a:spcBef>
                <a:spcPct val="0"/>
              </a:spcBef>
              <a:defRPr/>
            </a:pPr>
            <a:r>
              <a:rPr lang="en-US" sz="2800" b="1" dirty="0" smtClean="0">
                <a:solidFill>
                  <a:srgbClr val="0070C0"/>
                </a:solidFill>
                <a:latin typeface="Arial Narrow" pitchFamily="34" charset="0"/>
                <a:hlinkClick r:id="rId2"/>
              </a:rPr>
              <a:t>photodentro.edu.gr</a:t>
            </a:r>
            <a:r>
              <a:rPr lang="el-GR" sz="2800" b="1" dirty="0" smtClean="0">
                <a:solidFill>
                  <a:srgbClr val="0070C0"/>
                </a:solidFill>
                <a:latin typeface="Arial Narrow" pitchFamily="34" charset="0"/>
                <a:hlinkClick r:id="rId2"/>
              </a:rPr>
              <a:t>/</a:t>
            </a:r>
            <a:r>
              <a:rPr lang="en-US" sz="2800" b="1" dirty="0" err="1" smtClean="0">
                <a:solidFill>
                  <a:srgbClr val="0070C0"/>
                </a:solidFill>
                <a:latin typeface="Arial Narrow" pitchFamily="34" charset="0"/>
                <a:hlinkClick r:id="rId2"/>
              </a:rPr>
              <a:t>lor</a:t>
            </a:r>
            <a:r>
              <a:rPr lang="el-GR" sz="2800" b="1" dirty="0" smtClean="0">
                <a:solidFill>
                  <a:srgbClr val="0070C0"/>
                </a:solidFill>
                <a:latin typeface="Arial Narrow" pitchFamily="34" charset="0"/>
                <a:hlinkClick r:id="rId2"/>
              </a:rPr>
              <a:t>  </a:t>
            </a:r>
            <a:endParaRPr lang="el-GR" sz="2800" b="1" dirty="0">
              <a:solidFill>
                <a:srgbClr val="0070C0"/>
              </a:solidFill>
              <a:latin typeface="Trebuchet MS" pitchFamily="34" charset="0"/>
            </a:endParaRPr>
          </a:p>
        </p:txBody>
      </p:sp>
      <p:sp>
        <p:nvSpPr>
          <p:cNvPr id="9" name="Rectangle 8"/>
          <p:cNvSpPr/>
          <p:nvPr/>
        </p:nvSpPr>
        <p:spPr>
          <a:xfrm>
            <a:off x="1331319" y="580446"/>
            <a:ext cx="2685351" cy="738664"/>
          </a:xfrm>
          <a:prstGeom prst="rect">
            <a:avLst/>
          </a:prstGeom>
        </p:spPr>
        <p:txBody>
          <a:bodyPr wrap="none">
            <a:spAutoFit/>
          </a:bodyP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Φωτόδεντρο</a:t>
            </a:r>
            <a:r>
              <a:rPr lang="el-GR"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rPr>
              <a:t> </a:t>
            </a:r>
            <a:endParaRPr lang="en-US"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endParaRPr>
          </a:p>
          <a:p>
            <a:pPr lvl="0">
              <a:spcBef>
                <a:spcPct val="0"/>
              </a:spcBef>
              <a:defRPr/>
            </a:pPr>
            <a:r>
              <a:rPr lang="en-US" sz="1400" b="1" dirty="0" smtClean="0">
                <a:solidFill>
                  <a:schemeClr val="bg1">
                    <a:lumMod val="65000"/>
                  </a:schemeClr>
                </a:solidFill>
                <a:effectLst>
                  <a:outerShdw blurRad="38100" dist="38100" dir="2700000" algn="tl">
                    <a:srgbClr val="000000">
                      <a:alpha val="43137"/>
                    </a:srgbClr>
                  </a:outerShdw>
                </a:effectLst>
                <a:latin typeface="Arial Narrow" pitchFamily="34" charset="0"/>
              </a:rPr>
              <a:t>            </a:t>
            </a:r>
            <a:r>
              <a:rPr lang="el-GR" sz="1400" b="1" dirty="0" smtClean="0">
                <a:solidFill>
                  <a:schemeClr val="bg1"/>
                </a:solidFill>
                <a:effectLst>
                  <a:outerShdw blurRad="38100" dist="38100" dir="2700000" algn="tl">
                    <a:srgbClr val="000000">
                      <a:alpha val="43137"/>
                    </a:srgbClr>
                  </a:outerShdw>
                </a:effectLst>
                <a:latin typeface="Arial Narrow" pitchFamily="34" charset="0"/>
              </a:rPr>
              <a:t>ΜΑΘΗΣΙΑΚΑ ΑΝΤΙΚΕΙΜΕΝΑ </a:t>
            </a:r>
            <a:endParaRPr lang="el-GR" sz="14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5363" name="Picture 3" descr="C:\ELINA\A ΨΗΦΙΑΚΟ ΣΧΟΛΕΙΟ\ΕΙΚΟΝΕΣ - TEMPLATES - LOGOS\ΒΑΣΙΚΑ ΓΡΑΦΙΚΑ\photodentro\screenshots\lor\log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244" y="561541"/>
            <a:ext cx="854075"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857224" y="1571612"/>
            <a:ext cx="7657974" cy="357190"/>
          </a:xfrm>
          <a:prstGeom prst="roundRect">
            <a:avLst/>
          </a:prstGeom>
          <a:solidFill>
            <a:schemeClr val="bg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b="1" dirty="0" smtClean="0">
                <a:solidFill>
                  <a:srgbClr val="C00000"/>
                </a:solidFill>
              </a:rPr>
              <a:t>Τρόποι αναζήτησης Μαθησιακού Αντικειμένου στις συλλογές</a:t>
            </a:r>
            <a:endParaRPr lang="el-GR" sz="1600" b="1" dirty="0">
              <a:solidFill>
                <a:srgbClr val="C00000"/>
              </a:solidFill>
            </a:endParaRPr>
          </a:p>
        </p:txBody>
      </p:sp>
      <p:pic>
        <p:nvPicPr>
          <p:cNvPr id="2050" name="Picture 2"/>
          <p:cNvPicPr>
            <a:picLocks noChangeAspect="1" noChangeArrowheads="1"/>
          </p:cNvPicPr>
          <p:nvPr/>
        </p:nvPicPr>
        <p:blipFill>
          <a:blip r:embed="rId4" cstate="print"/>
          <a:srcRect/>
          <a:stretch>
            <a:fillRect/>
          </a:stretch>
        </p:blipFill>
        <p:spPr bwMode="auto">
          <a:xfrm>
            <a:off x="1285852" y="2214554"/>
            <a:ext cx="6072230" cy="4219728"/>
          </a:xfrm>
          <a:prstGeom prst="rect">
            <a:avLst/>
          </a:prstGeom>
          <a:noFill/>
          <a:ln w="9525">
            <a:noFill/>
            <a:miter lim="800000"/>
            <a:headEnd/>
            <a:tailEnd/>
          </a:ln>
          <a:effectLst/>
        </p:spPr>
      </p:pic>
      <p:sp>
        <p:nvSpPr>
          <p:cNvPr id="10" name="9 - Θέση αριθμού διαφάνειας"/>
          <p:cNvSpPr>
            <a:spLocks noGrp="1"/>
          </p:cNvSpPr>
          <p:nvPr>
            <p:ph type="sldNum" sz="quarter" idx="12"/>
          </p:nvPr>
        </p:nvSpPr>
        <p:spPr/>
        <p:txBody>
          <a:bodyPr/>
          <a:lstStyle/>
          <a:p>
            <a:fld id="{050C3B82-D382-4485-B805-A31A836349D2}" type="slidenum">
              <a:rPr lang="el-GR" smtClean="0"/>
              <a:pPr/>
              <a:t>11</a:t>
            </a:fld>
            <a:endParaRPr lang="el-GR"/>
          </a:p>
        </p:txBody>
      </p:sp>
      <p:sp>
        <p:nvSpPr>
          <p:cNvPr id="11" name="10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3167764521"/>
      </p:ext>
    </p:extLst>
  </p:cSld>
  <p:clrMapOvr>
    <a:masterClrMapping/>
  </p:clrMapOvr>
  <p:transition spd="slow">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1500166" y="571480"/>
            <a:ext cx="6648450" cy="857256"/>
          </a:xfrm>
          <a:prstGeom prst="rect">
            <a:avLst/>
          </a:prstGeom>
        </p:spPr>
        <p:style>
          <a:lnRef idx="0">
            <a:scrgbClr r="0" g="0" b="0"/>
          </a:lnRef>
          <a:fillRef idx="1002">
            <a:schemeClr val="lt2"/>
          </a:fillRef>
          <a:effectRef idx="0">
            <a:scrgbClr r="0" g="0" b="0"/>
          </a:effectRef>
          <a:fontRef idx="major"/>
        </p:style>
        <p:txBody>
          <a:bodyPr/>
          <a:lstStyle/>
          <a:p>
            <a:pPr algn="ctr" fontAlgn="auto">
              <a:spcAft>
                <a:spcPts val="0"/>
              </a:spcAft>
              <a:defRPr/>
            </a:pPr>
            <a:r>
              <a:rPr lang="el-GR" sz="3200" b="1" spc="-100" dirty="0">
                <a:solidFill>
                  <a:srgbClr val="8E0000"/>
                </a:solidFill>
              </a:rPr>
              <a:t>Εισαγωγικές παρουσιάσεις </a:t>
            </a:r>
            <a:endParaRPr lang="el-GR" sz="3200" spc="-100" dirty="0">
              <a:solidFill>
                <a:srgbClr val="8E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2428860" y="1571612"/>
            <a:ext cx="4086723" cy="3225739"/>
          </a:xfrm>
          <a:prstGeom prst="rect">
            <a:avLst/>
          </a:prstGeom>
          <a:noFill/>
          <a:ln w="9525">
            <a:noFill/>
            <a:miter lim="800000"/>
            <a:headEnd/>
            <a:tailEnd/>
          </a:ln>
          <a:effectLst/>
        </p:spPr>
      </p:pic>
      <p:sp>
        <p:nvSpPr>
          <p:cNvPr id="6" name="5 - Ορθογώνιο"/>
          <p:cNvSpPr/>
          <p:nvPr/>
        </p:nvSpPr>
        <p:spPr>
          <a:xfrm>
            <a:off x="1142976" y="4929198"/>
            <a:ext cx="6786610" cy="646331"/>
          </a:xfrm>
          <a:prstGeom prst="rect">
            <a:avLst/>
          </a:prstGeom>
        </p:spPr>
        <p:txBody>
          <a:bodyPr wrap="square">
            <a:spAutoFit/>
          </a:bodyPr>
          <a:lstStyle/>
          <a:p>
            <a:r>
              <a:rPr lang="en-US" dirty="0" smtClean="0">
                <a:hlinkClick r:id="rId3"/>
              </a:rPr>
              <a:t>http://ebooks.edu.gr/modules/ebook/show.php/DSDIM-E101/701/4611,20910/</a:t>
            </a:r>
            <a:r>
              <a:rPr lang="el-GR" dirty="0" smtClean="0"/>
              <a:t> </a:t>
            </a:r>
            <a:endParaRPr lang="el-GR" dirty="0"/>
          </a:p>
        </p:txBody>
      </p:sp>
      <p:sp>
        <p:nvSpPr>
          <p:cNvPr id="5" name="4 - Θέση αριθμού διαφάνειας"/>
          <p:cNvSpPr>
            <a:spLocks noGrp="1"/>
          </p:cNvSpPr>
          <p:nvPr>
            <p:ph type="sldNum" sz="quarter" idx="12"/>
          </p:nvPr>
        </p:nvSpPr>
        <p:spPr/>
        <p:txBody>
          <a:bodyPr/>
          <a:lstStyle/>
          <a:p>
            <a:fld id="{050C3B82-D382-4485-B805-A31A836349D2}" type="slidenum">
              <a:rPr lang="el-GR" smtClean="0"/>
              <a:pPr/>
              <a:t>12</a:t>
            </a:fld>
            <a:endParaRPr lang="el-GR"/>
          </a:p>
        </p:txBody>
      </p:sp>
      <p:sp>
        <p:nvSpPr>
          <p:cNvPr id="7" name="6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318" y="642923"/>
            <a:ext cx="8534400" cy="857251"/>
          </a:xfrm>
        </p:spPr>
        <p:txBody>
          <a:bodyPr rtlCol="0">
            <a:normAutofit fontScale="90000"/>
          </a:bodyPr>
          <a:lstStyle/>
          <a:p>
            <a:pPr algn="ctr" eaLnBrk="1" fontAlgn="auto" hangingPunct="1">
              <a:spcAft>
                <a:spcPts val="0"/>
              </a:spcAft>
              <a:defRPr/>
            </a:pPr>
            <a:r>
              <a:rPr lang="el-GR" sz="3200" dirty="0" smtClean="0">
                <a:solidFill>
                  <a:srgbClr val="8E0000"/>
                </a:solidFill>
                <a:effectLst/>
              </a:rPr>
              <a:t>Εισαγωγικές παρουσιάσεις</a:t>
            </a:r>
            <a:r>
              <a:rPr lang="en-US" sz="3600" dirty="0" smtClean="0">
                <a:solidFill>
                  <a:srgbClr val="FFFF00"/>
                </a:solidFill>
              </a:rPr>
              <a:t/>
            </a:r>
            <a:br>
              <a:rPr lang="en-US" sz="3600" dirty="0" smtClean="0">
                <a:solidFill>
                  <a:srgbClr val="FFFF00"/>
                </a:solidFill>
              </a:rPr>
            </a:br>
            <a:endParaRPr lang="el-GR" dirty="0">
              <a:solidFill>
                <a:srgbClr val="FFFF00"/>
              </a:solidFill>
            </a:endParaRPr>
          </a:p>
        </p:txBody>
      </p:sp>
      <p:sp>
        <p:nvSpPr>
          <p:cNvPr id="3" name="2 - Θέση περιεχομένου"/>
          <p:cNvSpPr>
            <a:spLocks noGrp="1"/>
          </p:cNvSpPr>
          <p:nvPr>
            <p:ph sz="quarter" idx="1"/>
          </p:nvPr>
        </p:nvSpPr>
        <p:spPr>
          <a:xfrm>
            <a:off x="357188" y="1214438"/>
            <a:ext cx="8504237" cy="4786330"/>
          </a:xfrm>
        </p:spPr>
        <p:txBody>
          <a:bodyPr rtlCol="0">
            <a:normAutofit lnSpcReduction="10000"/>
          </a:bodyPr>
          <a:lstStyle/>
          <a:p>
            <a:pPr eaLnBrk="1" fontAlgn="auto" hangingPunct="1">
              <a:spcAft>
                <a:spcPts val="0"/>
              </a:spcAft>
              <a:buFont typeface="Arial" pitchFamily="34" charset="0"/>
              <a:buChar char="•"/>
              <a:defRPr/>
            </a:pPr>
            <a:r>
              <a:rPr lang="el-GR" dirty="0" smtClean="0">
                <a:solidFill>
                  <a:schemeClr val="tx2">
                    <a:lumMod val="50000"/>
                  </a:schemeClr>
                </a:solidFill>
                <a:latin typeface="Calibri" pitchFamily="34" charset="0"/>
                <a:cs typeface="Calibri" pitchFamily="34" charset="0"/>
              </a:rPr>
              <a:t>Εισαγωγή </a:t>
            </a:r>
            <a:r>
              <a:rPr lang="el-GR" sz="2800" dirty="0" smtClean="0">
                <a:solidFill>
                  <a:schemeClr val="tx2">
                    <a:lumMod val="50000"/>
                  </a:schemeClr>
                </a:solidFill>
                <a:latin typeface="Calibri" pitchFamily="34" charset="0"/>
                <a:cs typeface="Calibri" pitchFamily="34" charset="0"/>
              </a:rPr>
              <a:t>στα βασικά σημεία του μαθήματος (γραπτά και προφορικά)</a:t>
            </a:r>
            <a:endParaRPr lang="en-US" sz="2800" dirty="0" smtClean="0">
              <a:solidFill>
                <a:schemeClr val="tx2">
                  <a:lumMod val="50000"/>
                </a:schemeClr>
              </a:solidFill>
              <a:latin typeface="Calibri" pitchFamily="34" charset="0"/>
              <a:cs typeface="Calibri" pitchFamily="34" charset="0"/>
            </a:endParaRPr>
          </a:p>
          <a:p>
            <a:pPr eaLnBrk="1" fontAlgn="auto" hangingPunct="1">
              <a:spcAft>
                <a:spcPts val="0"/>
              </a:spcAft>
              <a:buFont typeface="Arial" pitchFamily="34" charset="0"/>
              <a:buChar char="•"/>
              <a:defRPr/>
            </a:pPr>
            <a:r>
              <a:rPr lang="el-GR" sz="2800" dirty="0" smtClean="0">
                <a:solidFill>
                  <a:schemeClr val="tx2">
                    <a:lumMod val="50000"/>
                  </a:schemeClr>
                </a:solidFill>
                <a:latin typeface="Calibri" pitchFamily="34" charset="0"/>
                <a:cs typeface="Calibri" pitchFamily="34" charset="0"/>
              </a:rPr>
              <a:t>Παρουσίαση της  νέας πληροφορίας έτσι, ώστε οι μαθητές να τη χρησιμοποιήσουν για να δομήσουν τη νέα γνώση τους (προκαταβολικοί οργανωτές)</a:t>
            </a:r>
            <a:endParaRPr lang="en-US" sz="2800" dirty="0" smtClean="0">
              <a:solidFill>
                <a:schemeClr val="tx2">
                  <a:lumMod val="50000"/>
                </a:schemeClr>
              </a:solidFill>
              <a:latin typeface="Calibri" pitchFamily="34" charset="0"/>
              <a:cs typeface="Calibri" pitchFamily="34" charset="0"/>
            </a:endParaRPr>
          </a:p>
          <a:p>
            <a:pPr eaLnBrk="1" fontAlgn="auto" hangingPunct="1">
              <a:spcAft>
                <a:spcPts val="0"/>
              </a:spcAft>
              <a:buFont typeface="Arial" pitchFamily="34" charset="0"/>
              <a:buChar char="•"/>
              <a:defRPr/>
            </a:pPr>
            <a:r>
              <a:rPr lang="el-GR" sz="2800" dirty="0" smtClean="0">
                <a:solidFill>
                  <a:schemeClr val="tx2">
                    <a:lumMod val="50000"/>
                  </a:schemeClr>
                </a:solidFill>
                <a:latin typeface="Calibri" pitchFamily="34" charset="0"/>
                <a:cs typeface="Calibri" pitchFamily="34" charset="0"/>
              </a:rPr>
              <a:t>Επανάληψη ή ανατροφοδότηση και συγκράτηση της νέας πληροφορίας</a:t>
            </a:r>
            <a:endParaRPr lang="en-US" sz="2800" dirty="0" smtClean="0">
              <a:solidFill>
                <a:schemeClr val="tx2">
                  <a:lumMod val="50000"/>
                </a:schemeClr>
              </a:solidFill>
              <a:latin typeface="Calibri" pitchFamily="34" charset="0"/>
              <a:cs typeface="Calibri" pitchFamily="34" charset="0"/>
            </a:endParaRPr>
          </a:p>
          <a:p>
            <a:pPr eaLnBrk="1" fontAlgn="auto" hangingPunct="1">
              <a:spcAft>
                <a:spcPts val="0"/>
              </a:spcAft>
              <a:buFont typeface="Arial" pitchFamily="34" charset="0"/>
              <a:buChar char="•"/>
              <a:defRPr/>
            </a:pPr>
            <a:r>
              <a:rPr lang="en-US" dirty="0" smtClean="0">
                <a:solidFill>
                  <a:schemeClr val="tx2">
                    <a:lumMod val="50000"/>
                  </a:schemeClr>
                </a:solidFill>
                <a:latin typeface="Calibri" pitchFamily="34" charset="0"/>
                <a:cs typeface="Calibri" pitchFamily="34" charset="0"/>
              </a:rPr>
              <a:t>A</a:t>
            </a:r>
            <a:r>
              <a:rPr lang="el-GR" dirty="0" err="1" smtClean="0">
                <a:solidFill>
                  <a:schemeClr val="tx2">
                    <a:lumMod val="50000"/>
                  </a:schemeClr>
                </a:solidFill>
                <a:latin typeface="Calibri" pitchFamily="34" charset="0"/>
                <a:cs typeface="Calibri" pitchFamily="34" charset="0"/>
              </a:rPr>
              <a:t>ν</a:t>
            </a:r>
            <a:r>
              <a:rPr lang="el-GR" sz="2800" dirty="0" err="1" smtClean="0">
                <a:solidFill>
                  <a:schemeClr val="tx2">
                    <a:lumMod val="50000"/>
                  </a:schemeClr>
                </a:solidFill>
                <a:latin typeface="Calibri" pitchFamily="34" charset="0"/>
                <a:cs typeface="Calibri" pitchFamily="34" charset="0"/>
              </a:rPr>
              <a:t>άκληση</a:t>
            </a:r>
            <a:r>
              <a:rPr lang="el-GR" sz="2800" dirty="0" smtClean="0">
                <a:solidFill>
                  <a:schemeClr val="tx2">
                    <a:lumMod val="50000"/>
                  </a:schemeClr>
                </a:solidFill>
                <a:latin typeface="Calibri" pitchFamily="34" charset="0"/>
                <a:cs typeface="Calibri" pitchFamily="34" charset="0"/>
              </a:rPr>
              <a:t> στη μνήμη των μαθητών των συγγενών πληροφοριών</a:t>
            </a:r>
            <a:r>
              <a:rPr lang="en-US" sz="2800" dirty="0" smtClean="0">
                <a:solidFill>
                  <a:schemeClr val="tx2">
                    <a:lumMod val="50000"/>
                  </a:schemeClr>
                </a:solidFill>
                <a:latin typeface="Calibri" pitchFamily="34" charset="0"/>
                <a:cs typeface="Calibri" pitchFamily="34" charset="0"/>
              </a:rPr>
              <a:t> </a:t>
            </a:r>
          </a:p>
          <a:p>
            <a:pPr eaLnBrk="1" fontAlgn="auto" hangingPunct="1">
              <a:spcAft>
                <a:spcPts val="0"/>
              </a:spcAft>
              <a:buFont typeface="Arial" pitchFamily="34" charset="0"/>
              <a:buChar char="•"/>
              <a:defRPr/>
            </a:pPr>
            <a:r>
              <a:rPr lang="el-GR" sz="2800" dirty="0" smtClean="0">
                <a:solidFill>
                  <a:schemeClr val="tx2">
                    <a:lumMod val="50000"/>
                  </a:schemeClr>
                </a:solidFill>
                <a:latin typeface="Calibri" pitchFamily="34" charset="0"/>
                <a:cs typeface="Calibri" pitchFamily="34" charset="0"/>
              </a:rPr>
              <a:t>Σύνδεση της νέας πληροφορίας με τις προηγούμενες μέσω αφομοίωσης και αναπροσαρμογής</a:t>
            </a:r>
            <a:r>
              <a:rPr lang="en-US" sz="2800" dirty="0" smtClean="0">
                <a:solidFill>
                  <a:schemeClr val="tx2">
                    <a:lumMod val="50000"/>
                  </a:schemeClr>
                </a:solidFill>
                <a:latin typeface="Calibri" pitchFamily="34" charset="0"/>
                <a:cs typeface="Calibri" pitchFamily="34" charset="0"/>
              </a:rPr>
              <a:t>.</a:t>
            </a:r>
          </a:p>
          <a:p>
            <a:pPr eaLnBrk="1" fontAlgn="auto" hangingPunct="1">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13</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500042"/>
            <a:ext cx="4586288" cy="571504"/>
          </a:xfrm>
        </p:spPr>
        <p:style>
          <a:lnRef idx="0">
            <a:scrgbClr r="0" g="0" b="0"/>
          </a:lnRef>
          <a:fillRef idx="1002">
            <a:schemeClr val="lt2"/>
          </a:fillRef>
          <a:effectRef idx="0">
            <a:scrgbClr r="0" g="0" b="0"/>
          </a:effectRef>
          <a:fontRef idx="major"/>
        </p:style>
        <p:txBody>
          <a:bodyPr>
            <a:normAutofit/>
          </a:bodyPr>
          <a:lstStyle/>
          <a:p>
            <a:pPr algn="ctr">
              <a:defRPr/>
            </a:pPr>
            <a:r>
              <a:rPr lang="el-GR" sz="2800" dirty="0" smtClean="0">
                <a:solidFill>
                  <a:srgbClr val="8E0000"/>
                </a:solidFill>
                <a:effectLst/>
              </a:rPr>
              <a:t>Ασκήσεις</a:t>
            </a:r>
            <a:r>
              <a:rPr lang="el-GR" sz="2800" b="1" dirty="0" smtClean="0">
                <a:solidFill>
                  <a:srgbClr val="8E0000"/>
                </a:solidFill>
                <a:effectLst/>
              </a:rPr>
              <a:t> </a:t>
            </a:r>
            <a:endParaRPr lang="el-GR" sz="2800" dirty="0">
              <a:solidFill>
                <a:srgbClr val="8E0000"/>
              </a:solidFill>
              <a:effectLst/>
            </a:endParaRPr>
          </a:p>
        </p:txBody>
      </p:sp>
      <p:sp>
        <p:nvSpPr>
          <p:cNvPr id="6" name="5 - Ορθογώνιο"/>
          <p:cNvSpPr/>
          <p:nvPr/>
        </p:nvSpPr>
        <p:spPr>
          <a:xfrm>
            <a:off x="4214810" y="1357298"/>
            <a:ext cx="4572000" cy="646331"/>
          </a:xfrm>
          <a:prstGeom prst="rect">
            <a:avLst/>
          </a:prstGeom>
        </p:spPr>
        <p:txBody>
          <a:bodyPr>
            <a:spAutoFit/>
          </a:bodyPr>
          <a:lstStyle/>
          <a:p>
            <a:r>
              <a:rPr lang="el-GR" dirty="0" smtClean="0"/>
              <a:t>Ησαΐας, ο προφήτης που μίλησε για την Αλήθεια</a:t>
            </a:r>
            <a:endParaRPr lang="el-GR" dirty="0"/>
          </a:p>
        </p:txBody>
      </p:sp>
      <p:sp>
        <p:nvSpPr>
          <p:cNvPr id="7" name="6 - Ορθογώνιο"/>
          <p:cNvSpPr/>
          <p:nvPr/>
        </p:nvSpPr>
        <p:spPr>
          <a:xfrm>
            <a:off x="4143372" y="2000240"/>
            <a:ext cx="4572000" cy="646331"/>
          </a:xfrm>
          <a:prstGeom prst="rect">
            <a:avLst/>
          </a:prstGeom>
        </p:spPr>
        <p:txBody>
          <a:bodyPr>
            <a:spAutoFit/>
          </a:bodyPr>
          <a:lstStyle/>
          <a:p>
            <a:r>
              <a:rPr lang="en-US" dirty="0" smtClean="0">
                <a:hlinkClick r:id="rId2"/>
              </a:rPr>
              <a:t>http://photodentro.edu.gr/lor/r/8521/7226?locale=el</a:t>
            </a:r>
            <a:r>
              <a:rPr lang="el-GR" dirty="0" smtClean="0"/>
              <a:t> </a:t>
            </a:r>
            <a:endParaRPr lang="el-GR" dirty="0"/>
          </a:p>
        </p:txBody>
      </p:sp>
      <p:pic>
        <p:nvPicPr>
          <p:cNvPr id="8194" name="Picture 2"/>
          <p:cNvPicPr>
            <a:picLocks noChangeAspect="1" noChangeArrowheads="1"/>
          </p:cNvPicPr>
          <p:nvPr/>
        </p:nvPicPr>
        <p:blipFill>
          <a:blip r:embed="rId3" cstate="print"/>
          <a:srcRect/>
          <a:stretch>
            <a:fillRect/>
          </a:stretch>
        </p:blipFill>
        <p:spPr bwMode="auto">
          <a:xfrm>
            <a:off x="642910" y="1285860"/>
            <a:ext cx="2428892" cy="2460032"/>
          </a:xfrm>
          <a:prstGeom prst="rect">
            <a:avLst/>
          </a:prstGeom>
          <a:noFill/>
          <a:ln w="9525">
            <a:noFill/>
            <a:miter lim="800000"/>
            <a:headEnd/>
            <a:tailEnd/>
          </a:ln>
          <a:effectLst/>
        </p:spPr>
      </p:pic>
      <p:sp>
        <p:nvSpPr>
          <p:cNvPr id="9" name="8 - Ορθογώνιο"/>
          <p:cNvSpPr/>
          <p:nvPr/>
        </p:nvSpPr>
        <p:spPr>
          <a:xfrm>
            <a:off x="642910" y="4429132"/>
            <a:ext cx="2808782" cy="369332"/>
          </a:xfrm>
          <a:prstGeom prst="rect">
            <a:avLst/>
          </a:prstGeom>
        </p:spPr>
        <p:txBody>
          <a:bodyPr wrap="none">
            <a:spAutoFit/>
          </a:bodyPr>
          <a:lstStyle/>
          <a:p>
            <a:r>
              <a:rPr lang="el-GR" dirty="0" smtClean="0"/>
              <a:t> Τι εκφράζουν οι ύμνοι</a:t>
            </a:r>
            <a:endParaRPr lang="el-GR" dirty="0"/>
          </a:p>
        </p:txBody>
      </p:sp>
      <p:sp>
        <p:nvSpPr>
          <p:cNvPr id="10" name="9 - Ορθογώνιο"/>
          <p:cNvSpPr/>
          <p:nvPr/>
        </p:nvSpPr>
        <p:spPr>
          <a:xfrm>
            <a:off x="571472" y="4857760"/>
            <a:ext cx="4572000" cy="646331"/>
          </a:xfrm>
          <a:prstGeom prst="rect">
            <a:avLst/>
          </a:prstGeom>
        </p:spPr>
        <p:txBody>
          <a:bodyPr>
            <a:spAutoFit/>
          </a:bodyPr>
          <a:lstStyle/>
          <a:p>
            <a:r>
              <a:rPr lang="en-US" dirty="0" smtClean="0">
                <a:hlinkClick r:id="rId4"/>
              </a:rPr>
              <a:t>http://photodentro.edu.gr/lor/r/8521/4701?locale=el</a:t>
            </a:r>
            <a:r>
              <a:rPr lang="el-GR" dirty="0" smtClean="0"/>
              <a:t> </a:t>
            </a:r>
            <a:endParaRPr lang="el-GR" dirty="0"/>
          </a:p>
        </p:txBody>
      </p:sp>
      <p:pic>
        <p:nvPicPr>
          <p:cNvPr id="8195" name="Picture 3"/>
          <p:cNvPicPr>
            <a:picLocks noChangeAspect="1" noChangeArrowheads="1"/>
          </p:cNvPicPr>
          <p:nvPr/>
        </p:nvPicPr>
        <p:blipFill>
          <a:blip r:embed="rId5" cstate="print"/>
          <a:srcRect/>
          <a:stretch>
            <a:fillRect/>
          </a:stretch>
        </p:blipFill>
        <p:spPr bwMode="auto">
          <a:xfrm>
            <a:off x="5572132" y="3291005"/>
            <a:ext cx="2605095" cy="2369926"/>
          </a:xfrm>
          <a:prstGeom prst="rect">
            <a:avLst/>
          </a:prstGeom>
          <a:noFill/>
          <a:ln w="9525">
            <a:noFill/>
            <a:miter lim="800000"/>
            <a:headEnd/>
            <a:tailEnd/>
          </a:ln>
          <a:effectLst/>
        </p:spPr>
      </p:pic>
      <p:sp>
        <p:nvSpPr>
          <p:cNvPr id="11" name="10 - Θέση αριθμού διαφάνειας"/>
          <p:cNvSpPr>
            <a:spLocks noGrp="1"/>
          </p:cNvSpPr>
          <p:nvPr>
            <p:ph type="sldNum" sz="quarter" idx="12"/>
          </p:nvPr>
        </p:nvSpPr>
        <p:spPr/>
        <p:txBody>
          <a:bodyPr/>
          <a:lstStyle/>
          <a:p>
            <a:fld id="{050C3B82-D382-4485-B805-A31A836349D2}" type="slidenum">
              <a:rPr lang="el-GR" smtClean="0"/>
              <a:pPr/>
              <a:t>14</a:t>
            </a:fld>
            <a:endParaRPr lang="el-GR"/>
          </a:p>
        </p:txBody>
      </p:sp>
      <p:sp>
        <p:nvSpPr>
          <p:cNvPr id="12" name="11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285720" y="214290"/>
            <a:ext cx="8501122" cy="654073"/>
          </a:xfrm>
        </p:spPr>
        <p:txBody>
          <a:bodyPr>
            <a:normAutofit/>
          </a:bodyPr>
          <a:lstStyle/>
          <a:p>
            <a:pPr algn="ctr" eaLnBrk="1" hangingPunct="1">
              <a:defRPr/>
            </a:pPr>
            <a:r>
              <a:rPr lang="el-GR" sz="2400" dirty="0" smtClean="0">
                <a:solidFill>
                  <a:srgbClr val="8E0000"/>
                </a:solidFill>
              </a:rPr>
              <a:t>Ασκήσεις</a:t>
            </a:r>
          </a:p>
        </p:txBody>
      </p:sp>
      <p:sp>
        <p:nvSpPr>
          <p:cNvPr id="3" name="2 - Θέση περιεχομένου"/>
          <p:cNvSpPr>
            <a:spLocks noGrp="1"/>
          </p:cNvSpPr>
          <p:nvPr>
            <p:ph sz="quarter" idx="1"/>
          </p:nvPr>
        </p:nvSpPr>
        <p:spPr>
          <a:xfrm>
            <a:off x="357158" y="1000125"/>
            <a:ext cx="8429684" cy="5857875"/>
          </a:xfrm>
        </p:spPr>
        <p:txBody>
          <a:bodyPr rtlCol="0">
            <a:normAutofit fontScale="70000" lnSpcReduction="20000"/>
          </a:bodyPr>
          <a:lstStyle/>
          <a:p>
            <a:pPr eaLnBrk="1" hangingPunct="1">
              <a:spcAft>
                <a:spcPts val="1200"/>
              </a:spcAft>
              <a:buFont typeface="Wingdings" pitchFamily="2" charset="2"/>
              <a:buNone/>
              <a:defRPr/>
            </a:pPr>
            <a:r>
              <a:rPr lang="el-GR" sz="2800" dirty="0" smtClean="0">
                <a:solidFill>
                  <a:schemeClr val="tx2">
                    <a:lumMod val="50000"/>
                  </a:schemeClr>
                </a:solidFill>
              </a:rPr>
              <a:t>Περιέχουν διάφορες ασκήσεις συμπεριφοριστικού τύπου</a:t>
            </a:r>
          </a:p>
          <a:p>
            <a:pPr lvl="1" eaLnBrk="1" hangingPunct="1">
              <a:lnSpc>
                <a:spcPct val="120000"/>
              </a:lnSpc>
              <a:spcBef>
                <a:spcPts val="0"/>
              </a:spcBef>
              <a:spcAft>
                <a:spcPts val="0"/>
              </a:spcAft>
              <a:defRPr/>
            </a:pPr>
            <a:r>
              <a:rPr lang="el-GR" sz="2400" dirty="0" smtClean="0">
                <a:solidFill>
                  <a:schemeClr val="tx2">
                    <a:lumMod val="50000"/>
                  </a:schemeClr>
                </a:solidFill>
              </a:rPr>
              <a:t>σωστού-λάθους</a:t>
            </a:r>
          </a:p>
          <a:p>
            <a:pPr lvl="1" eaLnBrk="1" hangingPunct="1">
              <a:lnSpc>
                <a:spcPct val="120000"/>
              </a:lnSpc>
              <a:spcBef>
                <a:spcPts val="0"/>
              </a:spcBef>
              <a:spcAft>
                <a:spcPts val="0"/>
              </a:spcAft>
              <a:buFont typeface="Arial" charset="0"/>
              <a:buChar char="•"/>
              <a:defRPr/>
            </a:pPr>
            <a:r>
              <a:rPr lang="el-GR" sz="2400" dirty="0" smtClean="0">
                <a:solidFill>
                  <a:schemeClr val="tx2">
                    <a:lumMod val="50000"/>
                  </a:schemeClr>
                </a:solidFill>
              </a:rPr>
              <a:t> αντιστοίχισης</a:t>
            </a:r>
          </a:p>
          <a:p>
            <a:pPr lvl="1" eaLnBrk="1" hangingPunct="1">
              <a:lnSpc>
                <a:spcPct val="120000"/>
              </a:lnSpc>
              <a:spcBef>
                <a:spcPts val="0"/>
              </a:spcBef>
              <a:spcAft>
                <a:spcPts val="0"/>
              </a:spcAft>
              <a:buFont typeface="Arial" charset="0"/>
              <a:buChar char="•"/>
              <a:defRPr/>
            </a:pPr>
            <a:r>
              <a:rPr lang="el-GR" sz="2400" dirty="0" smtClean="0">
                <a:solidFill>
                  <a:schemeClr val="tx2">
                    <a:lumMod val="50000"/>
                  </a:schemeClr>
                </a:solidFill>
              </a:rPr>
              <a:t>πολλαπλής επιλογής</a:t>
            </a:r>
          </a:p>
          <a:p>
            <a:pPr lvl="1" eaLnBrk="1" hangingPunct="1">
              <a:lnSpc>
                <a:spcPct val="120000"/>
              </a:lnSpc>
              <a:spcBef>
                <a:spcPts val="0"/>
              </a:spcBef>
              <a:spcAft>
                <a:spcPts val="0"/>
              </a:spcAft>
              <a:buFont typeface="Arial" charset="0"/>
              <a:buChar char="•"/>
              <a:defRPr/>
            </a:pPr>
            <a:r>
              <a:rPr lang="el-GR" sz="2400" dirty="0" smtClean="0">
                <a:solidFill>
                  <a:schemeClr val="tx2">
                    <a:lumMod val="50000"/>
                  </a:schemeClr>
                </a:solidFill>
              </a:rPr>
              <a:t>σωστής σειράς</a:t>
            </a:r>
          </a:p>
          <a:p>
            <a:pPr lvl="1" eaLnBrk="1" hangingPunct="1">
              <a:lnSpc>
                <a:spcPct val="120000"/>
              </a:lnSpc>
              <a:spcBef>
                <a:spcPts val="0"/>
              </a:spcBef>
              <a:spcAft>
                <a:spcPts val="0"/>
              </a:spcAft>
              <a:buFont typeface="Arial" charset="0"/>
              <a:buChar char="•"/>
              <a:defRPr/>
            </a:pPr>
            <a:r>
              <a:rPr lang="el-GR" sz="2400" dirty="0" smtClean="0">
                <a:solidFill>
                  <a:schemeClr val="tx2">
                    <a:lumMod val="50000"/>
                  </a:schemeClr>
                </a:solidFill>
              </a:rPr>
              <a:t>συμπλήρωσης λέξεων.</a:t>
            </a:r>
          </a:p>
          <a:p>
            <a:pPr eaLnBrk="1" fontAlgn="auto" hangingPunct="1">
              <a:spcAft>
                <a:spcPts val="0"/>
              </a:spcAft>
              <a:buFont typeface="Arial" pitchFamily="34" charset="0"/>
              <a:buChar char="•"/>
              <a:defRPr/>
            </a:pPr>
            <a:r>
              <a:rPr lang="el-GR" sz="2800" dirty="0" smtClean="0">
                <a:solidFill>
                  <a:schemeClr val="tx2">
                    <a:lumMod val="50000"/>
                  </a:schemeClr>
                </a:solidFill>
              </a:rPr>
              <a:t>Προσφέρουν στους μαθητές τη δυνατότητα αξιολόγησης (αυτό-αξιολόγησης)</a:t>
            </a:r>
            <a:r>
              <a:rPr lang="en-US" sz="2800" dirty="0" smtClean="0">
                <a:solidFill>
                  <a:schemeClr val="tx2">
                    <a:lumMod val="50000"/>
                  </a:schemeClr>
                </a:solidFill>
              </a:rPr>
              <a:t> </a:t>
            </a:r>
          </a:p>
          <a:p>
            <a:pPr eaLnBrk="1" fontAlgn="auto" hangingPunct="1">
              <a:spcAft>
                <a:spcPts val="0"/>
              </a:spcAft>
              <a:buFont typeface="Arial" pitchFamily="34" charset="0"/>
              <a:buChar char="•"/>
              <a:defRPr/>
            </a:pPr>
            <a:r>
              <a:rPr lang="el-GR" sz="2800" dirty="0" smtClean="0">
                <a:solidFill>
                  <a:schemeClr val="tx2">
                    <a:lumMod val="50000"/>
                  </a:schemeClr>
                </a:solidFill>
              </a:rPr>
              <a:t>Παρέχουν άμεση ανατροφοδότηση (γιατί όσο πιο κοντά χρονικά δίνεται τόσο καλύτερα εντυπώνεται στη μνήμη των μαθητών)</a:t>
            </a:r>
          </a:p>
          <a:p>
            <a:pPr eaLnBrk="1" fontAlgn="auto" hangingPunct="1">
              <a:spcAft>
                <a:spcPts val="0"/>
              </a:spcAft>
              <a:buFont typeface="Arial" pitchFamily="34" charset="0"/>
              <a:buNone/>
              <a:defRPr/>
            </a:pPr>
            <a:r>
              <a:rPr lang="el-GR" sz="2800" dirty="0" smtClean="0">
                <a:solidFill>
                  <a:schemeClr val="tx2">
                    <a:lumMod val="50000"/>
                  </a:schemeClr>
                </a:solidFill>
              </a:rPr>
              <a:t>Οι μαθητές: </a:t>
            </a:r>
            <a:r>
              <a:rPr lang="en-US" sz="2800" dirty="0" smtClean="0">
                <a:solidFill>
                  <a:schemeClr val="tx2">
                    <a:lumMod val="50000"/>
                  </a:schemeClr>
                </a:solidFill>
              </a:rPr>
              <a:t> </a:t>
            </a:r>
          </a:p>
          <a:p>
            <a:pPr eaLnBrk="1" fontAlgn="auto" hangingPunct="1">
              <a:spcAft>
                <a:spcPts val="0"/>
              </a:spcAft>
              <a:buFont typeface="Arial" pitchFamily="34" charset="0"/>
              <a:buChar char="•"/>
              <a:defRPr/>
            </a:pPr>
            <a:r>
              <a:rPr lang="el-GR" sz="2800" dirty="0" smtClean="0">
                <a:solidFill>
                  <a:schemeClr val="tx2">
                    <a:lumMod val="50000"/>
                  </a:schemeClr>
                </a:solidFill>
              </a:rPr>
              <a:t>Λαμβάνουν άμεση ανατροφοδότηση στις απαντήσεις τους</a:t>
            </a:r>
            <a:endParaRPr lang="en-US" sz="2800" dirty="0" smtClean="0">
              <a:solidFill>
                <a:schemeClr val="tx2">
                  <a:lumMod val="50000"/>
                </a:schemeClr>
              </a:solidFill>
            </a:endParaRPr>
          </a:p>
          <a:p>
            <a:pPr eaLnBrk="1" fontAlgn="auto" hangingPunct="1">
              <a:spcAft>
                <a:spcPts val="0"/>
              </a:spcAft>
              <a:buFont typeface="Arial" pitchFamily="34" charset="0"/>
              <a:buChar char="•"/>
              <a:defRPr/>
            </a:pPr>
            <a:r>
              <a:rPr lang="el-GR" sz="2800" dirty="0" smtClean="0">
                <a:solidFill>
                  <a:schemeClr val="tx2">
                    <a:lumMod val="50000"/>
                  </a:schemeClr>
                </a:solidFill>
              </a:rPr>
              <a:t>Μπορούν να ξαναδούν τις ασκήσεις και τις σωστές απαντήσεις</a:t>
            </a:r>
            <a:endParaRPr lang="en-US" sz="2800" dirty="0" smtClean="0">
              <a:solidFill>
                <a:schemeClr val="tx2">
                  <a:lumMod val="50000"/>
                </a:schemeClr>
              </a:solidFill>
            </a:endParaRPr>
          </a:p>
          <a:p>
            <a:pPr eaLnBrk="1" fontAlgn="auto" hangingPunct="1">
              <a:spcAft>
                <a:spcPts val="0"/>
              </a:spcAft>
              <a:buFont typeface="Arial" pitchFamily="34" charset="0"/>
              <a:buNone/>
              <a:defRPr/>
            </a:pPr>
            <a:r>
              <a:rPr lang="el-GR" sz="2800" dirty="0" smtClean="0">
                <a:solidFill>
                  <a:schemeClr val="tx2">
                    <a:lumMod val="50000"/>
                  </a:schemeClr>
                </a:solidFill>
              </a:rPr>
              <a:t>Το τελικό ποσοστό σωστών απαντήσεων προσφέρει</a:t>
            </a:r>
            <a:endParaRPr lang="en-US" sz="2800" dirty="0" smtClean="0">
              <a:solidFill>
                <a:schemeClr val="tx2">
                  <a:lumMod val="50000"/>
                </a:schemeClr>
              </a:solidFill>
            </a:endParaRPr>
          </a:p>
          <a:p>
            <a:pPr eaLnBrk="1" fontAlgn="auto" hangingPunct="1">
              <a:spcAft>
                <a:spcPts val="0"/>
              </a:spcAft>
              <a:buFont typeface="Arial" pitchFamily="34" charset="0"/>
              <a:buNone/>
              <a:defRPr/>
            </a:pPr>
            <a:r>
              <a:rPr lang="en-US" sz="2800" dirty="0" smtClean="0">
                <a:solidFill>
                  <a:schemeClr val="tx2">
                    <a:lumMod val="50000"/>
                  </a:schemeClr>
                </a:solidFill>
              </a:rPr>
              <a:t>	</a:t>
            </a:r>
            <a:r>
              <a:rPr lang="el-GR" sz="2800" dirty="0" smtClean="0">
                <a:solidFill>
                  <a:schemeClr val="tx2">
                    <a:lumMod val="50000"/>
                  </a:schemeClr>
                </a:solidFill>
              </a:rPr>
              <a:t>Στον εκπαιδευτικό: τη δυνατότητα να ελέγξει εάν οι μαθητές πέτυχαν τους στόχους </a:t>
            </a:r>
            <a:endParaRPr lang="en-US" sz="2800" dirty="0" smtClean="0">
              <a:solidFill>
                <a:schemeClr val="tx2">
                  <a:lumMod val="50000"/>
                </a:schemeClr>
              </a:solidFill>
            </a:endParaRPr>
          </a:p>
          <a:p>
            <a:pPr eaLnBrk="1" fontAlgn="auto" hangingPunct="1">
              <a:spcAft>
                <a:spcPts val="0"/>
              </a:spcAft>
              <a:buFont typeface="Arial" pitchFamily="34" charset="0"/>
              <a:buNone/>
              <a:defRPr/>
            </a:pPr>
            <a:r>
              <a:rPr lang="en-US" sz="2800" dirty="0" smtClean="0">
                <a:solidFill>
                  <a:schemeClr val="tx2">
                    <a:lumMod val="50000"/>
                  </a:schemeClr>
                </a:solidFill>
              </a:rPr>
              <a:t>	</a:t>
            </a:r>
            <a:r>
              <a:rPr lang="el-GR" sz="2800" dirty="0" smtClean="0">
                <a:solidFill>
                  <a:schemeClr val="tx2">
                    <a:lumMod val="50000"/>
                  </a:schemeClr>
                </a:solidFill>
              </a:rPr>
              <a:t>Στους μαθητές</a:t>
            </a:r>
            <a:r>
              <a:rPr lang="en-US" sz="2800" dirty="0" smtClean="0">
                <a:solidFill>
                  <a:schemeClr val="tx2">
                    <a:lumMod val="50000"/>
                  </a:schemeClr>
                </a:solidFill>
              </a:rPr>
              <a:t>: </a:t>
            </a:r>
          </a:p>
          <a:p>
            <a:pPr lvl="1" eaLnBrk="1" fontAlgn="auto" hangingPunct="1">
              <a:spcAft>
                <a:spcPts val="0"/>
              </a:spcAft>
              <a:buFont typeface="Arial" pitchFamily="34" charset="0"/>
              <a:buChar char="–"/>
              <a:defRPr/>
            </a:pPr>
            <a:r>
              <a:rPr lang="el-GR" sz="2300" dirty="0" smtClean="0">
                <a:solidFill>
                  <a:schemeClr val="tx2">
                    <a:lumMod val="50000"/>
                  </a:schemeClr>
                </a:solidFill>
              </a:rPr>
              <a:t>Να ελέγξουν εάν η νέα γνώση ανταποκρίνεται στις απόψεις τους</a:t>
            </a:r>
            <a:endParaRPr lang="en-US" sz="2300" dirty="0" smtClean="0">
              <a:solidFill>
                <a:schemeClr val="tx2">
                  <a:lumMod val="50000"/>
                </a:schemeClr>
              </a:solidFill>
            </a:endParaRPr>
          </a:p>
          <a:p>
            <a:pPr lvl="1" eaLnBrk="1" fontAlgn="auto" hangingPunct="1">
              <a:spcAft>
                <a:spcPts val="0"/>
              </a:spcAft>
              <a:buFont typeface="Arial" pitchFamily="34" charset="0"/>
              <a:buChar char="–"/>
              <a:defRPr/>
            </a:pPr>
            <a:r>
              <a:rPr lang="el-GR" sz="2300" dirty="0" smtClean="0">
                <a:solidFill>
                  <a:schemeClr val="tx2">
                    <a:lumMod val="50000"/>
                  </a:schemeClr>
                </a:solidFill>
              </a:rPr>
              <a:t>Να βελτιώσουν τις </a:t>
            </a:r>
            <a:r>
              <a:rPr lang="el-GR" sz="2300" dirty="0" err="1" smtClean="0">
                <a:solidFill>
                  <a:schemeClr val="tx2">
                    <a:lumMod val="50000"/>
                  </a:schemeClr>
                </a:solidFill>
              </a:rPr>
              <a:t>μεταγνωστικές</a:t>
            </a:r>
            <a:r>
              <a:rPr lang="el-GR" sz="2300" dirty="0" smtClean="0">
                <a:solidFill>
                  <a:schemeClr val="tx2">
                    <a:lumMod val="50000"/>
                  </a:schemeClr>
                </a:solidFill>
              </a:rPr>
              <a:t> τους ικανότητες</a:t>
            </a:r>
            <a:r>
              <a:rPr lang="en-US" sz="2300" dirty="0" smtClean="0">
                <a:solidFill>
                  <a:schemeClr val="tx2">
                    <a:lumMod val="50000"/>
                  </a:schemeClr>
                </a:solidFill>
              </a:rPr>
              <a:t>.</a:t>
            </a:r>
          </a:p>
          <a:p>
            <a:pPr eaLnBrk="1" fontAlgn="auto" hangingPunct="1">
              <a:spcAft>
                <a:spcPts val="0"/>
              </a:spcAft>
              <a:buFont typeface="Arial" pitchFamily="34" charset="0"/>
              <a:buChar char="•"/>
              <a:defRPr/>
            </a:pPr>
            <a:endParaRPr lang="el-GR" sz="2800" dirty="0" smtClean="0"/>
          </a:p>
          <a:p>
            <a:pPr eaLnBrk="1" fontAlgn="auto" hangingPunct="1">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15</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500042"/>
            <a:ext cx="4586288" cy="571504"/>
          </a:xfrm>
        </p:spPr>
        <p:style>
          <a:lnRef idx="0">
            <a:scrgbClr r="0" g="0" b="0"/>
          </a:lnRef>
          <a:fillRef idx="1002">
            <a:schemeClr val="lt2"/>
          </a:fillRef>
          <a:effectRef idx="0">
            <a:scrgbClr r="0" g="0" b="0"/>
          </a:effectRef>
          <a:fontRef idx="major"/>
        </p:style>
        <p:txBody>
          <a:bodyPr>
            <a:normAutofit fontScale="90000"/>
          </a:bodyPr>
          <a:lstStyle/>
          <a:p>
            <a:pPr algn="ctr">
              <a:defRPr/>
            </a:pPr>
            <a:r>
              <a:rPr lang="el-GR" sz="2800" smtClean="0">
                <a:solidFill>
                  <a:srgbClr val="8E0000"/>
                </a:solidFill>
              </a:rPr>
              <a:t>Εκπαιδευτικά Παιχνίδια</a:t>
            </a:r>
            <a:endParaRPr lang="el-GR" sz="2800" dirty="0">
              <a:solidFill>
                <a:srgbClr val="8E0000"/>
              </a:solidFill>
              <a:effectLst/>
            </a:endParaRPr>
          </a:p>
        </p:txBody>
      </p:sp>
      <p:sp>
        <p:nvSpPr>
          <p:cNvPr id="25608" name="7 - Ορθογώνιο"/>
          <p:cNvSpPr>
            <a:spLocks noChangeArrowheads="1"/>
          </p:cNvSpPr>
          <p:nvPr/>
        </p:nvSpPr>
        <p:spPr bwMode="auto">
          <a:xfrm>
            <a:off x="928662" y="1785926"/>
            <a:ext cx="4572000" cy="646331"/>
          </a:xfrm>
          <a:prstGeom prst="rect">
            <a:avLst/>
          </a:prstGeom>
          <a:noFill/>
          <a:ln w="9525">
            <a:noFill/>
            <a:miter lim="800000"/>
            <a:headEnd/>
            <a:tailEnd/>
          </a:ln>
        </p:spPr>
        <p:txBody>
          <a:bodyPr>
            <a:spAutoFit/>
          </a:bodyPr>
          <a:lstStyle/>
          <a:p>
            <a:pPr>
              <a:buFont typeface="Arial" charset="0"/>
              <a:buNone/>
            </a:pPr>
            <a:r>
              <a:rPr lang="en-US" dirty="0" smtClean="0">
                <a:hlinkClick r:id="rId2"/>
              </a:rPr>
              <a:t>http://photodentro.edu.gr/lor/r/8521/5555?locale=el</a:t>
            </a:r>
            <a:r>
              <a:rPr lang="el-GR" dirty="0" smtClean="0"/>
              <a:t> </a:t>
            </a:r>
            <a:endParaRPr lang="en-US" dirty="0"/>
          </a:p>
        </p:txBody>
      </p:sp>
      <p:sp>
        <p:nvSpPr>
          <p:cNvPr id="10" name="9 - TextBox"/>
          <p:cNvSpPr txBox="1"/>
          <p:nvPr/>
        </p:nvSpPr>
        <p:spPr>
          <a:xfrm>
            <a:off x="928662" y="1428736"/>
            <a:ext cx="4280339" cy="369332"/>
          </a:xfrm>
          <a:prstGeom prst="rect">
            <a:avLst/>
          </a:prstGeom>
          <a:noFill/>
        </p:spPr>
        <p:txBody>
          <a:bodyPr wrap="none" rtlCol="0">
            <a:spAutoFit/>
          </a:bodyPr>
          <a:lstStyle/>
          <a:p>
            <a:r>
              <a:rPr lang="el-GR" b="1" dirty="0" smtClean="0"/>
              <a:t>Ακροστιχίδα</a:t>
            </a:r>
            <a:r>
              <a:rPr lang="el-GR" dirty="0" smtClean="0"/>
              <a:t> του Ιωάννη Βαπτιστή</a:t>
            </a:r>
            <a:endParaRPr lang="el-GR" b="1" dirty="0">
              <a:solidFill>
                <a:schemeClr val="tx2">
                  <a:lumMod val="50000"/>
                </a:schemeClr>
              </a:solidFill>
            </a:endParaRPr>
          </a:p>
        </p:txBody>
      </p:sp>
      <p:sp>
        <p:nvSpPr>
          <p:cNvPr id="9" name="8 - Ορθογώνιο"/>
          <p:cNvSpPr/>
          <p:nvPr/>
        </p:nvSpPr>
        <p:spPr>
          <a:xfrm>
            <a:off x="3929058" y="4429132"/>
            <a:ext cx="4572000" cy="923330"/>
          </a:xfrm>
          <a:prstGeom prst="rect">
            <a:avLst/>
          </a:prstGeom>
        </p:spPr>
        <p:txBody>
          <a:bodyPr>
            <a:spAutoFit/>
          </a:bodyPr>
          <a:lstStyle/>
          <a:p>
            <a:endParaRPr lang="el-GR" dirty="0" smtClean="0">
              <a:hlinkClick r:id="rId3"/>
            </a:endParaRPr>
          </a:p>
          <a:p>
            <a:r>
              <a:rPr lang="en-US" dirty="0" smtClean="0">
                <a:hlinkClick r:id="rId3"/>
              </a:rPr>
              <a:t>http://photodentro.edu.gr/lor/r/8521/7333?locale=el</a:t>
            </a:r>
            <a:r>
              <a:rPr lang="en-US" dirty="0" smtClean="0"/>
              <a:t> </a:t>
            </a:r>
            <a:endParaRPr lang="el-GR" dirty="0"/>
          </a:p>
        </p:txBody>
      </p:sp>
      <p:pic>
        <p:nvPicPr>
          <p:cNvPr id="3074" name="Picture 2"/>
          <p:cNvPicPr>
            <a:picLocks noChangeAspect="1" noChangeArrowheads="1"/>
          </p:cNvPicPr>
          <p:nvPr/>
        </p:nvPicPr>
        <p:blipFill>
          <a:blip r:embed="rId4" cstate="print"/>
          <a:srcRect/>
          <a:stretch>
            <a:fillRect/>
          </a:stretch>
        </p:blipFill>
        <p:spPr bwMode="auto">
          <a:xfrm>
            <a:off x="618488" y="3384673"/>
            <a:ext cx="2881942" cy="2335095"/>
          </a:xfrm>
          <a:prstGeom prst="rect">
            <a:avLst/>
          </a:prstGeom>
          <a:noFill/>
          <a:ln w="9525">
            <a:noFill/>
            <a:miter lim="800000"/>
            <a:headEnd/>
            <a:tailEnd/>
          </a:ln>
          <a:effectLst/>
        </p:spPr>
      </p:pic>
      <p:sp>
        <p:nvSpPr>
          <p:cNvPr id="12" name="11 - Ορθογώνιο"/>
          <p:cNvSpPr/>
          <p:nvPr/>
        </p:nvSpPr>
        <p:spPr>
          <a:xfrm>
            <a:off x="4000496" y="4357694"/>
            <a:ext cx="4437433" cy="369332"/>
          </a:xfrm>
          <a:prstGeom prst="rect">
            <a:avLst/>
          </a:prstGeom>
        </p:spPr>
        <p:txBody>
          <a:bodyPr wrap="none">
            <a:spAutoFit/>
          </a:bodyPr>
          <a:lstStyle/>
          <a:p>
            <a:r>
              <a:rPr lang="el-GR" b="1" dirty="0" smtClean="0"/>
              <a:t>Πάζλ :</a:t>
            </a:r>
            <a:r>
              <a:rPr lang="el-GR" dirty="0" smtClean="0"/>
              <a:t> Η προσκύνηση των ποιμένων</a:t>
            </a:r>
            <a:endParaRPr lang="el-GR" dirty="0"/>
          </a:p>
        </p:txBody>
      </p:sp>
      <p:pic>
        <p:nvPicPr>
          <p:cNvPr id="3075" name="Picture 3"/>
          <p:cNvPicPr>
            <a:picLocks noChangeAspect="1" noChangeArrowheads="1"/>
          </p:cNvPicPr>
          <p:nvPr/>
        </p:nvPicPr>
        <p:blipFill>
          <a:blip r:embed="rId5" cstate="print"/>
          <a:srcRect/>
          <a:stretch>
            <a:fillRect/>
          </a:stretch>
        </p:blipFill>
        <p:spPr bwMode="auto">
          <a:xfrm>
            <a:off x="5643570" y="642918"/>
            <a:ext cx="2933710" cy="2542042"/>
          </a:xfrm>
          <a:prstGeom prst="rect">
            <a:avLst/>
          </a:prstGeom>
          <a:noFill/>
          <a:ln w="9525">
            <a:noFill/>
            <a:miter lim="800000"/>
            <a:headEnd/>
            <a:tailEnd/>
          </a:ln>
          <a:effectLst/>
        </p:spPr>
      </p:pic>
      <p:sp>
        <p:nvSpPr>
          <p:cNvPr id="11" name="10 - Θέση αριθμού διαφάνειας"/>
          <p:cNvSpPr>
            <a:spLocks noGrp="1"/>
          </p:cNvSpPr>
          <p:nvPr>
            <p:ph type="sldNum" sz="quarter" idx="12"/>
          </p:nvPr>
        </p:nvSpPr>
        <p:spPr/>
        <p:txBody>
          <a:bodyPr/>
          <a:lstStyle/>
          <a:p>
            <a:fld id="{050C3B82-D382-4485-B805-A31A836349D2}" type="slidenum">
              <a:rPr lang="el-GR" smtClean="0"/>
              <a:pPr/>
              <a:t>16</a:t>
            </a:fld>
            <a:endParaRPr lang="el-GR"/>
          </a:p>
        </p:txBody>
      </p:sp>
      <p:sp>
        <p:nvSpPr>
          <p:cNvPr id="13" name="12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0" y="500042"/>
            <a:ext cx="9144000" cy="571504"/>
          </a:xfrm>
        </p:spPr>
        <p:txBody>
          <a:bodyPr>
            <a:normAutofit/>
          </a:bodyPr>
          <a:lstStyle/>
          <a:p>
            <a:pPr algn="ctr" eaLnBrk="1" hangingPunct="1">
              <a:defRPr/>
            </a:pPr>
            <a:r>
              <a:rPr lang="el-GR" sz="2800" dirty="0" smtClean="0">
                <a:solidFill>
                  <a:srgbClr val="8E0000"/>
                </a:solidFill>
              </a:rPr>
              <a:t>Εκπαιδευτικά Παιχνίδια</a:t>
            </a:r>
            <a:r>
              <a:rPr lang="en-US" sz="2800" dirty="0" smtClean="0">
                <a:solidFill>
                  <a:srgbClr val="8E0000"/>
                </a:solidFill>
              </a:rPr>
              <a:t> (</a:t>
            </a:r>
            <a:r>
              <a:rPr lang="el-GR" sz="2800" dirty="0" smtClean="0">
                <a:solidFill>
                  <a:srgbClr val="8E0000"/>
                </a:solidFill>
              </a:rPr>
              <a:t>π.χ. σταυρόλεξα</a:t>
            </a:r>
            <a:r>
              <a:rPr lang="en-US" sz="2800" dirty="0" smtClean="0">
                <a:solidFill>
                  <a:srgbClr val="8E0000"/>
                </a:solidFill>
              </a:rPr>
              <a:t>)</a:t>
            </a:r>
            <a:endParaRPr lang="el-GR" sz="2800" dirty="0" smtClean="0">
              <a:solidFill>
                <a:srgbClr val="8E0000"/>
              </a:solidFill>
            </a:endParaRPr>
          </a:p>
        </p:txBody>
      </p:sp>
      <p:sp>
        <p:nvSpPr>
          <p:cNvPr id="3" name="2 - Θέση περιεχομένου"/>
          <p:cNvSpPr>
            <a:spLocks noGrp="1"/>
          </p:cNvSpPr>
          <p:nvPr>
            <p:ph sz="quarter" idx="1"/>
          </p:nvPr>
        </p:nvSpPr>
        <p:spPr>
          <a:xfrm>
            <a:off x="357158" y="1214422"/>
            <a:ext cx="8401050" cy="4714908"/>
          </a:xfrm>
        </p:spPr>
        <p:txBody>
          <a:bodyPr rtlCol="0">
            <a:normAutofit fontScale="92500" lnSpcReduction="20000"/>
          </a:bodyPr>
          <a:lstStyle/>
          <a:p>
            <a:pPr eaLnBrk="1" fontAlgn="auto" hangingPunct="1">
              <a:spcAft>
                <a:spcPts val="0"/>
              </a:spcAft>
              <a:buFont typeface="Arial" pitchFamily="34" charset="0"/>
              <a:buChar char="•"/>
              <a:defRPr/>
            </a:pPr>
            <a:r>
              <a:rPr lang="el-GR" dirty="0" smtClean="0"/>
              <a:t>Βοηθούν τους μαθητές να εξοικειωθούν και να κατανοήσουν καλύτερα το περιεχόμενο του μαθήματος</a:t>
            </a:r>
            <a:r>
              <a:rPr lang="en-US" dirty="0" smtClean="0"/>
              <a:t> (</a:t>
            </a:r>
            <a:r>
              <a:rPr lang="el-GR" dirty="0" smtClean="0"/>
              <a:t>οργανωτές)</a:t>
            </a:r>
            <a:endParaRPr lang="en-US" dirty="0" smtClean="0"/>
          </a:p>
          <a:p>
            <a:pPr eaLnBrk="1" fontAlgn="auto" hangingPunct="1">
              <a:spcAft>
                <a:spcPts val="0"/>
              </a:spcAft>
              <a:buFont typeface="Arial" pitchFamily="34" charset="0"/>
              <a:buChar char="•"/>
              <a:defRPr/>
            </a:pPr>
            <a:r>
              <a:rPr lang="el-GR" dirty="0" smtClean="0"/>
              <a:t>Μια άσκηση αντιστοίχισης λέξεων «αναπαριστά τη νέα γνώση με λέξεις» οι οποίες σύμφωνα με τον </a:t>
            </a:r>
            <a:r>
              <a:rPr lang="en-US" dirty="0" smtClean="0"/>
              <a:t>Bruner</a:t>
            </a:r>
            <a:r>
              <a:rPr lang="el-GR" dirty="0" smtClean="0"/>
              <a:t> αποτελούν «αφηρημένα συστήματα συμβόλων» (συμβολική αναπαράσταση της γνώσης)</a:t>
            </a:r>
            <a:endParaRPr lang="en-US" dirty="0" smtClean="0"/>
          </a:p>
          <a:p>
            <a:pPr eaLnBrk="1" fontAlgn="auto" hangingPunct="1">
              <a:spcAft>
                <a:spcPts val="0"/>
              </a:spcAft>
              <a:buFont typeface="Arial" pitchFamily="34" charset="0"/>
              <a:buNone/>
              <a:defRPr/>
            </a:pPr>
            <a:r>
              <a:rPr lang="el-GR" dirty="0" smtClean="0"/>
              <a:t>Οι μαθητές:</a:t>
            </a:r>
            <a:endParaRPr lang="en-US" dirty="0" smtClean="0"/>
          </a:p>
          <a:p>
            <a:pPr eaLnBrk="1" fontAlgn="auto" hangingPunct="1">
              <a:spcAft>
                <a:spcPts val="0"/>
              </a:spcAft>
              <a:buFont typeface="Arial" pitchFamily="34" charset="0"/>
              <a:buChar char="•"/>
              <a:defRPr/>
            </a:pPr>
            <a:r>
              <a:rPr lang="el-GR" dirty="0" smtClean="0"/>
              <a:t>Μαθαίνουν τη συγκεκριμένη έννοια που αποκτά μια λέξη στο θρησκευτικό πλαίσιο</a:t>
            </a:r>
            <a:endParaRPr lang="en-US" dirty="0" smtClean="0"/>
          </a:p>
          <a:p>
            <a:pPr eaLnBrk="1" fontAlgn="auto" hangingPunct="1">
              <a:spcAft>
                <a:spcPts val="0"/>
              </a:spcAft>
              <a:buFont typeface="Arial" pitchFamily="34" charset="0"/>
              <a:buChar char="•"/>
              <a:defRPr/>
            </a:pPr>
            <a:r>
              <a:rPr lang="el-GR" dirty="0" smtClean="0"/>
              <a:t>Εξοικειώνονται με αυτήν και κατανοούν καλύτερα το περιεχόμενο του μαθήματος</a:t>
            </a:r>
          </a:p>
          <a:p>
            <a:pPr eaLnBrk="1" fontAlgn="auto" hangingPunct="1">
              <a:spcAft>
                <a:spcPts val="0"/>
              </a:spcAft>
              <a:buFont typeface="Arial" pitchFamily="34" charset="0"/>
              <a:buChar char="•"/>
              <a:defRPr/>
            </a:pPr>
            <a:endParaRPr lang="el-GR" dirty="0"/>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17</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1714500" y="142875"/>
            <a:ext cx="5791200" cy="914400"/>
          </a:xfrm>
          <a:prstGeom prst="rect">
            <a:avLst/>
          </a:prstGeom>
        </p:spPr>
        <p:style>
          <a:lnRef idx="0">
            <a:scrgbClr r="0" g="0" b="0"/>
          </a:lnRef>
          <a:fillRef idx="1002">
            <a:schemeClr val="lt2"/>
          </a:fillRef>
          <a:effectRef idx="0">
            <a:scrgbClr r="0" g="0" b="0"/>
          </a:effectRef>
          <a:fontRef idx="major"/>
        </p:style>
        <p:txBody>
          <a:bodyPr/>
          <a:lstStyle/>
          <a:p>
            <a:pPr algn="ctr" fontAlgn="auto">
              <a:spcAft>
                <a:spcPts val="0"/>
              </a:spcAft>
              <a:defRPr/>
            </a:pPr>
            <a:r>
              <a:rPr lang="el-GR" sz="2800" b="1" spc="-100" dirty="0">
                <a:solidFill>
                  <a:srgbClr val="8E0000"/>
                </a:solidFill>
              </a:rPr>
              <a:t>Συλλογές</a:t>
            </a:r>
            <a:r>
              <a:rPr lang="el-GR" sz="2800" b="1" dirty="0">
                <a:solidFill>
                  <a:srgbClr val="8E0000"/>
                </a:solidFill>
              </a:rPr>
              <a:t> </a:t>
            </a:r>
            <a:r>
              <a:rPr lang="el-GR" sz="2800" b="1" dirty="0" smtClean="0">
                <a:solidFill>
                  <a:srgbClr val="8E0000"/>
                </a:solidFill>
              </a:rPr>
              <a:t>Εικόνων και </a:t>
            </a:r>
            <a:r>
              <a:rPr lang="el-GR" sz="2800" b="1" spc="-100" dirty="0" smtClean="0">
                <a:solidFill>
                  <a:srgbClr val="8E0000"/>
                </a:solidFill>
              </a:rPr>
              <a:t>Φωτογραφιών</a:t>
            </a:r>
            <a:endParaRPr lang="el-GR" sz="2800" b="1" spc="-100" dirty="0">
              <a:solidFill>
                <a:srgbClr val="8E0000"/>
              </a:solidFill>
            </a:endParaRPr>
          </a:p>
        </p:txBody>
      </p:sp>
      <p:sp>
        <p:nvSpPr>
          <p:cNvPr id="7" name="6 - Ορθογώνιο"/>
          <p:cNvSpPr/>
          <p:nvPr/>
        </p:nvSpPr>
        <p:spPr>
          <a:xfrm>
            <a:off x="2428860" y="2643182"/>
            <a:ext cx="4572000" cy="646331"/>
          </a:xfrm>
          <a:prstGeom prst="rect">
            <a:avLst/>
          </a:prstGeom>
        </p:spPr>
        <p:txBody>
          <a:bodyPr>
            <a:spAutoFit/>
          </a:bodyPr>
          <a:lstStyle/>
          <a:p>
            <a:r>
              <a:rPr lang="el-GR" dirty="0" smtClean="0"/>
              <a:t>Η παραβολή του Τελώνη και του Φαρισαίου</a:t>
            </a:r>
            <a:endParaRPr lang="el-GR" dirty="0"/>
          </a:p>
        </p:txBody>
      </p:sp>
      <p:sp>
        <p:nvSpPr>
          <p:cNvPr id="8" name="7 - Ορθογώνιο"/>
          <p:cNvSpPr/>
          <p:nvPr/>
        </p:nvSpPr>
        <p:spPr>
          <a:xfrm>
            <a:off x="2428860" y="3211297"/>
            <a:ext cx="4572000" cy="646331"/>
          </a:xfrm>
          <a:prstGeom prst="rect">
            <a:avLst/>
          </a:prstGeom>
        </p:spPr>
        <p:txBody>
          <a:bodyPr>
            <a:spAutoFit/>
          </a:bodyPr>
          <a:lstStyle/>
          <a:p>
            <a:r>
              <a:rPr lang="en-US" dirty="0" smtClean="0">
                <a:hlinkClick r:id="rId2"/>
              </a:rPr>
              <a:t>http://photodentro.edu.gr/lor/r/8521/4446?locale=el</a:t>
            </a:r>
            <a:r>
              <a:rPr lang="el-GR" dirty="0" smtClean="0"/>
              <a:t> </a:t>
            </a:r>
            <a:endParaRPr lang="el-GR" dirty="0"/>
          </a:p>
        </p:txBody>
      </p:sp>
      <p:pic>
        <p:nvPicPr>
          <p:cNvPr id="5122" name="Picture 2"/>
          <p:cNvPicPr>
            <a:picLocks noChangeAspect="1" noChangeArrowheads="1"/>
          </p:cNvPicPr>
          <p:nvPr/>
        </p:nvPicPr>
        <p:blipFill>
          <a:blip r:embed="rId3" cstate="print"/>
          <a:srcRect/>
          <a:stretch>
            <a:fillRect/>
          </a:stretch>
        </p:blipFill>
        <p:spPr bwMode="auto">
          <a:xfrm>
            <a:off x="785786" y="2714620"/>
            <a:ext cx="1500198" cy="1490456"/>
          </a:xfrm>
          <a:prstGeom prst="rect">
            <a:avLst/>
          </a:prstGeom>
          <a:noFill/>
          <a:ln w="9525">
            <a:noFill/>
            <a:miter lim="800000"/>
            <a:headEnd/>
            <a:tailEnd/>
          </a:ln>
          <a:effectLst/>
        </p:spPr>
      </p:pic>
      <p:sp>
        <p:nvSpPr>
          <p:cNvPr id="11" name="10 - Ορθογώνιο"/>
          <p:cNvSpPr/>
          <p:nvPr/>
        </p:nvSpPr>
        <p:spPr>
          <a:xfrm>
            <a:off x="1214414" y="4929198"/>
            <a:ext cx="3193503" cy="369332"/>
          </a:xfrm>
          <a:prstGeom prst="rect">
            <a:avLst/>
          </a:prstGeom>
        </p:spPr>
        <p:txBody>
          <a:bodyPr wrap="none">
            <a:spAutoFit/>
          </a:bodyPr>
          <a:lstStyle/>
          <a:p>
            <a:r>
              <a:rPr lang="el-GR" dirty="0" smtClean="0"/>
              <a:t>Η γιορτή των Θεοφανείων</a:t>
            </a:r>
            <a:endParaRPr lang="el-GR" dirty="0"/>
          </a:p>
        </p:txBody>
      </p:sp>
      <p:sp>
        <p:nvSpPr>
          <p:cNvPr id="12" name="11 - Ορθογώνιο"/>
          <p:cNvSpPr/>
          <p:nvPr/>
        </p:nvSpPr>
        <p:spPr>
          <a:xfrm>
            <a:off x="1000132" y="5214950"/>
            <a:ext cx="4572000" cy="646331"/>
          </a:xfrm>
          <a:prstGeom prst="rect">
            <a:avLst/>
          </a:prstGeom>
        </p:spPr>
        <p:txBody>
          <a:bodyPr>
            <a:spAutoFit/>
          </a:bodyPr>
          <a:lstStyle/>
          <a:p>
            <a:r>
              <a:rPr lang="en-US" dirty="0" smtClean="0">
                <a:hlinkClick r:id="rId4"/>
              </a:rPr>
              <a:t>http://photodentro.edu.gr/lor/r/8521/4873?locale=el</a:t>
            </a:r>
            <a:r>
              <a:rPr lang="el-GR" dirty="0" smtClean="0"/>
              <a:t> </a:t>
            </a:r>
            <a:endParaRPr lang="el-GR" dirty="0"/>
          </a:p>
        </p:txBody>
      </p:sp>
      <p:pic>
        <p:nvPicPr>
          <p:cNvPr id="5124" name="Picture 4"/>
          <p:cNvPicPr>
            <a:picLocks noChangeAspect="1" noChangeArrowheads="1"/>
          </p:cNvPicPr>
          <p:nvPr/>
        </p:nvPicPr>
        <p:blipFill>
          <a:blip r:embed="rId5" cstate="print"/>
          <a:srcRect/>
          <a:stretch>
            <a:fillRect/>
          </a:stretch>
        </p:blipFill>
        <p:spPr bwMode="auto">
          <a:xfrm>
            <a:off x="5643570" y="4214818"/>
            <a:ext cx="1863386" cy="1670054"/>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fld id="{050C3B82-D382-4485-B805-A31A836349D2}" type="slidenum">
              <a:rPr lang="el-GR" smtClean="0"/>
              <a:pPr/>
              <a:t>18</a:t>
            </a:fld>
            <a:endParaRPr lang="el-GR"/>
          </a:p>
        </p:txBody>
      </p:sp>
      <p:sp>
        <p:nvSpPr>
          <p:cNvPr id="10" name="9 - Θέση υποσέλιδου"/>
          <p:cNvSpPr>
            <a:spLocks noGrp="1"/>
          </p:cNvSpPr>
          <p:nvPr>
            <p:ph type="ftr" sz="quarter" idx="11"/>
          </p:nvPr>
        </p:nvSpPr>
        <p:spPr/>
        <p:txBody>
          <a:bodyPr/>
          <a:lstStyle/>
          <a:p>
            <a:endParaRPr lang="el-GR" dirty="0"/>
          </a:p>
        </p:txBody>
      </p:sp>
      <p:sp>
        <p:nvSpPr>
          <p:cNvPr id="13" name="12 - Ορθογώνιο"/>
          <p:cNvSpPr/>
          <p:nvPr/>
        </p:nvSpPr>
        <p:spPr>
          <a:xfrm>
            <a:off x="2143108" y="1500174"/>
            <a:ext cx="4572000" cy="923330"/>
          </a:xfrm>
          <a:prstGeom prst="rect">
            <a:avLst/>
          </a:prstGeom>
        </p:spPr>
        <p:txBody>
          <a:bodyPr>
            <a:spAutoFit/>
          </a:bodyPr>
          <a:lstStyle/>
          <a:p>
            <a:r>
              <a:rPr lang="en-US" dirty="0" smtClean="0">
                <a:hlinkClick r:id="rId6"/>
              </a:rPr>
              <a:t>http://ebooks.edu.gr/modules/ebook/show.php/DSDIM-F100/501/3260,13285/</a:t>
            </a:r>
            <a:r>
              <a:rPr lang="en-US" dirty="0" smtClean="0"/>
              <a:t> </a:t>
            </a:r>
            <a:endParaRPr lang="el-GR" dirty="0"/>
          </a:p>
        </p:txBody>
      </p:sp>
      <p:pic>
        <p:nvPicPr>
          <p:cNvPr id="1026" name="Picture 2"/>
          <p:cNvPicPr>
            <a:picLocks noChangeAspect="1" noChangeArrowheads="1"/>
          </p:cNvPicPr>
          <p:nvPr/>
        </p:nvPicPr>
        <p:blipFill>
          <a:blip r:embed="rId7" cstate="print"/>
          <a:srcRect/>
          <a:stretch>
            <a:fillRect/>
          </a:stretch>
        </p:blipFill>
        <p:spPr bwMode="auto">
          <a:xfrm>
            <a:off x="7000892" y="882436"/>
            <a:ext cx="1714512" cy="1736924"/>
          </a:xfrm>
          <a:prstGeom prst="rect">
            <a:avLst/>
          </a:prstGeom>
          <a:noFill/>
          <a:ln w="9525">
            <a:noFill/>
            <a:miter lim="800000"/>
            <a:headEnd/>
            <a:tailEnd/>
          </a:ln>
          <a:effectLst/>
        </p:spPr>
      </p:pic>
      <p:sp>
        <p:nvSpPr>
          <p:cNvPr id="14" name="13 - TextBox"/>
          <p:cNvSpPr txBox="1"/>
          <p:nvPr/>
        </p:nvSpPr>
        <p:spPr>
          <a:xfrm>
            <a:off x="2397941" y="1130842"/>
            <a:ext cx="1031051" cy="369332"/>
          </a:xfrm>
          <a:prstGeom prst="rect">
            <a:avLst/>
          </a:prstGeom>
          <a:noFill/>
        </p:spPr>
        <p:txBody>
          <a:bodyPr wrap="none" rtlCol="0">
            <a:spAutoFit/>
          </a:bodyPr>
          <a:lstStyle/>
          <a:p>
            <a:r>
              <a:rPr lang="el-GR" dirty="0" smtClean="0"/>
              <a:t>Βούδας</a:t>
            </a:r>
            <a:endParaRPr lang="el-GR" dirty="0"/>
          </a:p>
        </p:txBody>
      </p:sp>
    </p:spTree>
  </p:cSld>
  <p:clrMapOvr>
    <a:masterClrMapping/>
  </p:clrMapOvr>
  <p:transition spd="slow">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214313" y="214313"/>
            <a:ext cx="8534400" cy="571500"/>
          </a:xfrm>
        </p:spPr>
        <p:txBody>
          <a:bodyPr>
            <a:normAutofit/>
          </a:bodyPr>
          <a:lstStyle/>
          <a:p>
            <a:pPr algn="ctr" eaLnBrk="1" hangingPunct="1">
              <a:defRPr/>
            </a:pPr>
            <a:r>
              <a:rPr lang="el-GR" sz="2800" dirty="0" smtClean="0">
                <a:solidFill>
                  <a:srgbClr val="8E0000"/>
                </a:solidFill>
                <a:effectLst/>
              </a:rPr>
              <a:t>Συλλογές εικόνων ή φωτογραφιών</a:t>
            </a:r>
          </a:p>
        </p:txBody>
      </p:sp>
      <p:sp>
        <p:nvSpPr>
          <p:cNvPr id="19459" name="2 - Θέση περιεχομένου"/>
          <p:cNvSpPr>
            <a:spLocks noGrp="1"/>
          </p:cNvSpPr>
          <p:nvPr>
            <p:ph sz="quarter" idx="1"/>
          </p:nvPr>
        </p:nvSpPr>
        <p:spPr>
          <a:xfrm>
            <a:off x="285750" y="785794"/>
            <a:ext cx="8504238" cy="5500688"/>
          </a:xfrm>
        </p:spPr>
        <p:txBody>
          <a:bodyPr>
            <a:normAutofit/>
          </a:bodyPr>
          <a:lstStyle/>
          <a:p>
            <a:pPr eaLnBrk="1" hangingPunct="1">
              <a:defRPr/>
            </a:pPr>
            <a:r>
              <a:rPr lang="el-GR" sz="2400" dirty="0" smtClean="0"/>
              <a:t>Παρουσιάζουν φωτογραφίες, βυζαντινές εικόνες, πίνακες ζωγραφικής.</a:t>
            </a:r>
            <a:endParaRPr lang="en-US" sz="2400" dirty="0" smtClean="0"/>
          </a:p>
          <a:p>
            <a:pPr eaLnBrk="1" hangingPunct="1">
              <a:buFont typeface="Arial" charset="0"/>
              <a:buNone/>
              <a:defRPr/>
            </a:pPr>
            <a:r>
              <a:rPr lang="el-GR" sz="2400" dirty="0" smtClean="0"/>
              <a:t>Οι Μαθητές</a:t>
            </a:r>
            <a:r>
              <a:rPr lang="en-US" sz="2400" dirty="0" smtClean="0"/>
              <a:t>: </a:t>
            </a:r>
          </a:p>
          <a:p>
            <a:pPr eaLnBrk="1" hangingPunct="1">
              <a:defRPr/>
            </a:pPr>
            <a:r>
              <a:rPr lang="el-GR" sz="2400" dirty="0" smtClean="0"/>
              <a:t>Παρατηρούν και εντοπίζουν λεπτομέρειες (π.χ. κοιν</a:t>
            </a:r>
            <a:r>
              <a:rPr lang="el-GR" sz="2400" dirty="0" smtClean="0">
                <a:solidFill>
                  <a:schemeClr val="tx1">
                    <a:lumMod val="95000"/>
                  </a:schemeClr>
                </a:solidFill>
              </a:rPr>
              <a:t>ά στοιχεία, πρόσωπα που συμμετέχουν, στάσεις, εκφράσεις, </a:t>
            </a:r>
            <a:r>
              <a:rPr lang="el-GR" sz="2400" dirty="0" smtClean="0"/>
              <a:t>ρούχα κλπ)</a:t>
            </a:r>
            <a:r>
              <a:rPr lang="en-US" sz="2400" dirty="0" smtClean="0"/>
              <a:t> </a:t>
            </a:r>
          </a:p>
          <a:p>
            <a:pPr eaLnBrk="1" hangingPunct="1">
              <a:defRPr/>
            </a:pPr>
            <a:r>
              <a:rPr lang="el-GR" sz="2400" dirty="0" smtClean="0"/>
              <a:t>Λαμβάνουν πληροφορίες (τίτλος, καλλιτέχνης, μουσείο που βρίσκεται κλπ)</a:t>
            </a:r>
            <a:endParaRPr lang="en-US" sz="2400" dirty="0" smtClean="0"/>
          </a:p>
          <a:p>
            <a:pPr>
              <a:defRPr/>
            </a:pPr>
            <a:r>
              <a:rPr lang="el-GR" sz="2400" dirty="0" smtClean="0"/>
              <a:t>Εξασκούν τις παρατηρητικές τους δεξιότητες και την κριτική τους σκέψη</a:t>
            </a:r>
          </a:p>
          <a:p>
            <a:pPr eaLnBrk="1" hangingPunct="1">
              <a:defRPr/>
            </a:pPr>
            <a:r>
              <a:rPr lang="el-GR" sz="2400" dirty="0" smtClean="0"/>
              <a:t>Κατανοούν το συμβολισμό των θρησκευτικών εικόνων</a:t>
            </a:r>
            <a:endParaRPr lang="en-US" sz="2400" dirty="0" smtClean="0"/>
          </a:p>
          <a:p>
            <a:pPr eaLnBrk="1" hangingPunct="1">
              <a:defRPr/>
            </a:pPr>
            <a:r>
              <a:rPr lang="el-GR" sz="2400" dirty="0" smtClean="0"/>
              <a:t>Εμπλέκονται σε διεπιστημονική προσέγγιση με άλλα μαθήματα π.χ. Εικαστικών ή Ιστορίας  κ.α.</a:t>
            </a:r>
            <a:endParaRPr lang="en-US" sz="2400" dirty="0" smtClean="0"/>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19</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846296"/>
            <a:ext cx="7488832" cy="479741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571472" y="357166"/>
            <a:ext cx="8001056" cy="1500198"/>
          </a:xfrm>
          <a:prstGeom prst="roundRect">
            <a:avLst/>
          </a:prstGeom>
          <a:solidFill>
            <a:schemeClr val="bg1">
              <a:lumMod val="75000"/>
            </a:schemeClr>
          </a:solidFill>
          <a:ln>
            <a:solidFill>
              <a:srgbClr val="002060"/>
            </a:solid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000" b="1" dirty="0" smtClean="0">
                <a:solidFill>
                  <a:schemeClr val="bg1"/>
                </a:solidFill>
              </a:rPr>
              <a:t>                          </a:t>
            </a:r>
            <a:endParaRPr lang="en-US" sz="2000" b="1" dirty="0" smtClean="0">
              <a:solidFill>
                <a:schemeClr val="bg1"/>
              </a:solidFill>
            </a:endParaRPr>
          </a:p>
        </p:txBody>
      </p:sp>
      <p:pic>
        <p:nvPicPr>
          <p:cNvPr id="4" name="Picture 2" descr="C:\ELINA\A ΨΗΦΙΑΚΟ ΣΧΟΛΕΙΟ\ΕΙΚΟΝΕΣ - TEMPLATES - LOGOS\LOGOS Apr 2014\digital-school-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48" y="428604"/>
            <a:ext cx="2327989" cy="45007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000760" y="285728"/>
            <a:ext cx="2372765" cy="523220"/>
          </a:xfrm>
          <a:prstGeom prst="rect">
            <a:avLst/>
          </a:prstGeom>
        </p:spPr>
        <p:txBody>
          <a:bodyPr wrap="none">
            <a:spAutoFit/>
          </a:bodyPr>
          <a:lstStyle/>
          <a:p>
            <a:pPr lvl="0">
              <a:spcBef>
                <a:spcPct val="0"/>
              </a:spcBef>
              <a:defRPr/>
            </a:pPr>
            <a:r>
              <a:rPr lang="en-US" sz="2800" b="1" dirty="0" smtClean="0">
                <a:solidFill>
                  <a:srgbClr val="002060"/>
                </a:solidFill>
                <a:effectLst>
                  <a:outerShdw blurRad="38100" dist="38100" dir="2700000" algn="tl">
                    <a:srgbClr val="000000">
                      <a:alpha val="43137"/>
                    </a:srgbClr>
                  </a:outerShdw>
                </a:effectLst>
                <a:latin typeface="Arial Narrow" pitchFamily="34" charset="0"/>
                <a:hlinkClick r:id="rId4"/>
              </a:rPr>
              <a:t>dschool.edu.gr</a:t>
            </a: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8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971600" y="5229200"/>
            <a:ext cx="1981633" cy="461665"/>
          </a:xfrm>
          <a:prstGeom prst="rect">
            <a:avLst/>
          </a:prstGeom>
        </p:spPr>
        <p:txBody>
          <a:bodyPr wrap="none">
            <a:spAutoFit/>
          </a:bodyPr>
          <a:lstStyle/>
          <a:p>
            <a:pPr lvl="0">
              <a:spcBef>
                <a:spcPct val="0"/>
              </a:spcBef>
              <a:defRPr/>
            </a:pPr>
            <a:r>
              <a:rPr lang="en-US" sz="2400" b="1" dirty="0" smtClean="0">
                <a:solidFill>
                  <a:schemeClr val="bg1"/>
                </a:solidFill>
                <a:effectLst>
                  <a:outerShdw blurRad="38100" dist="38100" dir="2700000" algn="tl">
                    <a:srgbClr val="000000">
                      <a:alpha val="43137"/>
                    </a:srgbClr>
                  </a:outerShdw>
                </a:effectLst>
                <a:latin typeface="Arial Narrow" pitchFamily="34" charset="0"/>
                <a:hlinkClick r:id="rId5"/>
              </a:rPr>
              <a:t>ebooks.edu.gr</a:t>
            </a:r>
            <a:r>
              <a:rPr lang="el-GR" sz="2400" b="1" dirty="0" smtClean="0">
                <a:solidFill>
                  <a:schemeClr val="bg1"/>
                </a:solidFill>
                <a:effectLst>
                  <a:outerShdw blurRad="38100" dist="38100" dir="2700000" algn="tl">
                    <a:srgbClr val="000000">
                      <a:alpha val="43137"/>
                    </a:srgbClr>
                  </a:outerShdw>
                </a:effectLst>
                <a:latin typeface="Arial Narrow" pitchFamily="34" charset="0"/>
                <a:hlinkClick r:id="rId5"/>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a:xfrm>
            <a:off x="3282224" y="5229200"/>
            <a:ext cx="2579552" cy="461665"/>
          </a:xfrm>
          <a:prstGeom prst="rect">
            <a:avLst/>
          </a:prstGeom>
        </p:spPr>
        <p:txBody>
          <a:bodyPr wrap="none">
            <a:spAutoFit/>
          </a:bodyPr>
          <a:lstStyle/>
          <a:p>
            <a:pPr>
              <a:spcBef>
                <a:spcPct val="0"/>
              </a:spcBef>
              <a:defRPr/>
            </a:pPr>
            <a:r>
              <a:rPr lang="en-US" sz="2400" b="1" dirty="0" smtClean="0">
                <a:solidFill>
                  <a:schemeClr val="bg1"/>
                </a:solidFill>
                <a:effectLst>
                  <a:outerShdw blurRad="38100" dist="38100" dir="2700000" algn="tl">
                    <a:srgbClr val="000000">
                      <a:alpha val="43137"/>
                    </a:srgbClr>
                  </a:outerShdw>
                </a:effectLst>
                <a:latin typeface="Arial Narrow" pitchFamily="34" charset="0"/>
                <a:hlinkClick r:id="rId6"/>
              </a:rPr>
              <a:t>photodentro.edu.gr</a:t>
            </a:r>
            <a:r>
              <a:rPr lang="el-GR" sz="2400" b="1" dirty="0" smtClean="0">
                <a:solidFill>
                  <a:schemeClr val="bg1"/>
                </a:solidFill>
                <a:effectLst>
                  <a:outerShdw blurRad="38100" dist="38100" dir="2700000" algn="tl">
                    <a:srgbClr val="000000">
                      <a:alpha val="43137"/>
                    </a:srgbClr>
                  </a:outerShdw>
                </a:effectLst>
                <a:latin typeface="Arial Narrow" pitchFamily="34" charset="0"/>
                <a:hlinkClick r:id="rId6"/>
              </a:rPr>
              <a:t> </a:t>
            </a:r>
            <a:endParaRPr lang="el-GR" sz="2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8" name="Rectangle 7"/>
          <p:cNvSpPr/>
          <p:nvPr/>
        </p:nvSpPr>
        <p:spPr>
          <a:xfrm>
            <a:off x="6384477" y="5257800"/>
            <a:ext cx="1603324" cy="461665"/>
          </a:xfrm>
          <a:prstGeom prst="rect">
            <a:avLst/>
          </a:prstGeom>
        </p:spPr>
        <p:txBody>
          <a:bodyPr wrap="none">
            <a:spAutoFit/>
          </a:bodyPr>
          <a:lstStyle/>
          <a:p>
            <a:pPr lvl="0">
              <a:spcBef>
                <a:spcPct val="0"/>
              </a:spcBef>
              <a:defRPr/>
            </a:pPr>
            <a:r>
              <a:rPr lang="en-US" sz="2400" b="1" dirty="0" smtClean="0">
                <a:solidFill>
                  <a:schemeClr val="bg1"/>
                </a:solidFill>
                <a:effectLst>
                  <a:outerShdw blurRad="38100" dist="38100" dir="2700000" algn="tl">
                    <a:srgbClr val="000000">
                      <a:alpha val="43137"/>
                    </a:srgbClr>
                  </a:outerShdw>
                </a:effectLst>
                <a:latin typeface="Arial Narrow" pitchFamily="34" charset="0"/>
                <a:hlinkClick r:id="rId7"/>
              </a:rPr>
              <a:t>eme.edu.gr</a:t>
            </a:r>
            <a:r>
              <a:rPr lang="el-GR" sz="2400" b="1" dirty="0" smtClean="0">
                <a:solidFill>
                  <a:schemeClr val="bg1"/>
                </a:solidFill>
                <a:effectLst>
                  <a:outerShdw blurRad="38100" dist="38100" dir="2700000" algn="tl">
                    <a:srgbClr val="000000">
                      <a:alpha val="43137"/>
                    </a:srgbClr>
                  </a:outerShdw>
                </a:effectLst>
                <a:latin typeface="Arial Narrow" pitchFamily="34" charset="0"/>
                <a:hlinkClick r:id="rId7"/>
              </a:rPr>
              <a:t> </a:t>
            </a:r>
            <a:endParaRPr lang="el-GR" sz="2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9" name="8 - TextBox"/>
          <p:cNvSpPr txBox="1"/>
          <p:nvPr/>
        </p:nvSpPr>
        <p:spPr>
          <a:xfrm>
            <a:off x="2474458" y="996719"/>
            <a:ext cx="3954930" cy="646331"/>
          </a:xfrm>
          <a:prstGeom prst="rect">
            <a:avLst/>
          </a:prstGeom>
          <a:noFill/>
        </p:spPr>
        <p:txBody>
          <a:bodyPr wrap="none" rtlCol="0">
            <a:spAutoFit/>
          </a:bodyPr>
          <a:lstStyle/>
          <a:p>
            <a:pPr algn="ctr"/>
            <a:r>
              <a:rPr lang="el-GR" sz="3600" dirty="0" smtClean="0">
                <a:solidFill>
                  <a:srgbClr val="8E0000"/>
                </a:solidFill>
                <a:effectLst>
                  <a:outerShdw blurRad="38100" dist="38100" dir="2700000" algn="tl">
                    <a:srgbClr val="000000">
                      <a:alpha val="43137"/>
                    </a:srgbClr>
                  </a:outerShdw>
                </a:effectLst>
                <a:latin typeface="Arial Black" pitchFamily="34" charset="0"/>
              </a:rPr>
              <a:t>ΘΡΗΣΚΕΥΤΙΚΑ</a:t>
            </a:r>
            <a:endParaRPr lang="el-GR" sz="3600" dirty="0">
              <a:solidFill>
                <a:srgbClr val="8E0000"/>
              </a:solidFill>
              <a:effectLst>
                <a:outerShdw blurRad="38100" dist="38100" dir="2700000" algn="tl">
                  <a:srgbClr val="000000">
                    <a:alpha val="43137"/>
                  </a:srgbClr>
                </a:outerShdw>
              </a:effectLst>
              <a:latin typeface="Arial Black" pitchFamily="34" charset="0"/>
            </a:endParaRPr>
          </a:p>
        </p:txBody>
      </p:sp>
      <p:sp>
        <p:nvSpPr>
          <p:cNvPr id="11" name="10 - Θέση αριθμού διαφάνειας"/>
          <p:cNvSpPr>
            <a:spLocks noGrp="1"/>
          </p:cNvSpPr>
          <p:nvPr>
            <p:ph type="sldNum" sz="quarter" idx="12"/>
          </p:nvPr>
        </p:nvSpPr>
        <p:spPr/>
        <p:txBody>
          <a:bodyPr/>
          <a:lstStyle/>
          <a:p>
            <a:fld id="{050C3B82-D382-4485-B805-A31A836349D2}" type="slidenum">
              <a:rPr lang="el-GR" smtClean="0"/>
              <a:pPr/>
              <a:t>2</a:t>
            </a:fld>
            <a:endParaRPr lang="el-GR"/>
          </a:p>
        </p:txBody>
      </p:sp>
      <p:sp>
        <p:nvSpPr>
          <p:cNvPr id="12" name="11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196159794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642938" y="500042"/>
            <a:ext cx="7929562" cy="771546"/>
          </a:xfrm>
          <a:prstGeom prst="rect">
            <a:avLst/>
          </a:prstGeom>
        </p:spPr>
        <p:style>
          <a:lnRef idx="0">
            <a:scrgbClr r="0" g="0" b="0"/>
          </a:lnRef>
          <a:fillRef idx="1002">
            <a:schemeClr val="lt2"/>
          </a:fillRef>
          <a:effectRef idx="0">
            <a:scrgbClr r="0" g="0" b="0"/>
          </a:effectRef>
          <a:fontRef idx="major"/>
        </p:style>
        <p:txBody>
          <a:bodyPr/>
          <a:lstStyle/>
          <a:p>
            <a:pPr fontAlgn="auto">
              <a:spcAft>
                <a:spcPts val="0"/>
              </a:spcAft>
              <a:defRPr/>
            </a:pPr>
            <a:r>
              <a:rPr lang="el-GR" sz="2800" b="1" dirty="0">
                <a:solidFill>
                  <a:srgbClr val="8E0000"/>
                </a:solidFill>
              </a:rPr>
              <a:t>Δραστηριότητες </a:t>
            </a:r>
            <a:r>
              <a:rPr lang="el-GR" sz="2800" b="1" dirty="0" err="1">
                <a:solidFill>
                  <a:srgbClr val="8E0000"/>
                </a:solidFill>
              </a:rPr>
              <a:t>Διαδραστικού</a:t>
            </a:r>
            <a:r>
              <a:rPr lang="el-GR" sz="2800" b="1" dirty="0">
                <a:solidFill>
                  <a:srgbClr val="8E0000"/>
                </a:solidFill>
              </a:rPr>
              <a:t> τύπου </a:t>
            </a:r>
            <a:endParaRPr lang="el-GR" sz="2800" b="1" spc="-100" dirty="0">
              <a:solidFill>
                <a:srgbClr val="8E0000"/>
              </a:solidFill>
            </a:endParaRPr>
          </a:p>
        </p:txBody>
      </p:sp>
      <p:sp>
        <p:nvSpPr>
          <p:cNvPr id="7" name="6 - Ορθογώνιο"/>
          <p:cNvSpPr/>
          <p:nvPr/>
        </p:nvSpPr>
        <p:spPr>
          <a:xfrm>
            <a:off x="642910" y="1428736"/>
            <a:ext cx="4572000" cy="923330"/>
          </a:xfrm>
          <a:prstGeom prst="rect">
            <a:avLst/>
          </a:prstGeom>
        </p:spPr>
        <p:txBody>
          <a:bodyPr>
            <a:spAutoFit/>
          </a:bodyPr>
          <a:lstStyle/>
          <a:p>
            <a:pPr>
              <a:buFont typeface="Arial" pitchFamily="34" charset="0"/>
              <a:buChar char="•"/>
              <a:defRPr/>
            </a:pPr>
            <a:r>
              <a:rPr lang="el-GR" dirty="0" smtClean="0"/>
              <a:t>Περιήγηση σε μια Συναγωγή</a:t>
            </a:r>
          </a:p>
          <a:p>
            <a:pPr>
              <a:buFont typeface="Arial" pitchFamily="34" charset="0"/>
              <a:buChar char="•"/>
              <a:defRPr/>
            </a:pPr>
            <a:r>
              <a:rPr lang="en-US" dirty="0" smtClean="0">
                <a:hlinkClick r:id="rId2"/>
              </a:rPr>
              <a:t>http://photodentro.edu.gr/lor/r/8521/3637?locale=el</a:t>
            </a:r>
            <a:r>
              <a:rPr lang="el-GR" dirty="0" smtClean="0"/>
              <a:t> </a:t>
            </a:r>
            <a:endParaRPr lang="el-GR" dirty="0"/>
          </a:p>
        </p:txBody>
      </p:sp>
      <p:sp>
        <p:nvSpPr>
          <p:cNvPr id="5" name="4 - Ορθογώνιο"/>
          <p:cNvSpPr/>
          <p:nvPr/>
        </p:nvSpPr>
        <p:spPr>
          <a:xfrm>
            <a:off x="3571868" y="4857760"/>
            <a:ext cx="4572000" cy="646331"/>
          </a:xfrm>
          <a:prstGeom prst="rect">
            <a:avLst/>
          </a:prstGeom>
        </p:spPr>
        <p:txBody>
          <a:bodyPr>
            <a:spAutoFit/>
          </a:bodyPr>
          <a:lstStyle/>
          <a:p>
            <a:r>
              <a:rPr lang="en-US" dirty="0" smtClean="0">
                <a:hlinkClick r:id="rId3"/>
              </a:rPr>
              <a:t>http://photodentro.edu.gr/lor/r/8521/8861?locale=el</a:t>
            </a:r>
            <a:r>
              <a:rPr lang="en-US" dirty="0" smtClean="0"/>
              <a:t> </a:t>
            </a:r>
            <a:endParaRPr lang="el-GR" dirty="0"/>
          </a:p>
        </p:txBody>
      </p:sp>
      <p:pic>
        <p:nvPicPr>
          <p:cNvPr id="2050" name="Picture 2"/>
          <p:cNvPicPr>
            <a:picLocks noChangeAspect="1" noChangeArrowheads="1"/>
          </p:cNvPicPr>
          <p:nvPr/>
        </p:nvPicPr>
        <p:blipFill>
          <a:blip r:embed="rId4" cstate="print"/>
          <a:srcRect/>
          <a:stretch>
            <a:fillRect/>
          </a:stretch>
        </p:blipFill>
        <p:spPr bwMode="auto">
          <a:xfrm>
            <a:off x="642910" y="3476798"/>
            <a:ext cx="2500330" cy="224297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5857884" y="1357297"/>
            <a:ext cx="2709871" cy="2727131"/>
          </a:xfrm>
          <a:prstGeom prst="rect">
            <a:avLst/>
          </a:prstGeom>
          <a:noFill/>
          <a:ln w="9525">
            <a:noFill/>
            <a:miter lim="800000"/>
            <a:headEnd/>
            <a:tailEnd/>
          </a:ln>
          <a:effectLst/>
        </p:spPr>
      </p:pic>
      <p:sp>
        <p:nvSpPr>
          <p:cNvPr id="8" name="7 - Θέση αριθμού διαφάνειας"/>
          <p:cNvSpPr>
            <a:spLocks noGrp="1"/>
          </p:cNvSpPr>
          <p:nvPr>
            <p:ph type="sldNum" sz="quarter" idx="12"/>
          </p:nvPr>
        </p:nvSpPr>
        <p:spPr/>
        <p:txBody>
          <a:bodyPr/>
          <a:lstStyle/>
          <a:p>
            <a:fld id="{050C3B82-D382-4485-B805-A31A836349D2}" type="slidenum">
              <a:rPr lang="el-GR" smtClean="0"/>
              <a:pPr/>
              <a:t>20</a:t>
            </a:fld>
            <a:endParaRPr lang="el-GR"/>
          </a:p>
        </p:txBody>
      </p:sp>
      <p:sp>
        <p:nvSpPr>
          <p:cNvPr id="9" name="8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 Θέση περιεχομένου"/>
          <p:cNvSpPr>
            <a:spLocks noGrp="1"/>
          </p:cNvSpPr>
          <p:nvPr>
            <p:ph sz="quarter" idx="1"/>
          </p:nvPr>
        </p:nvSpPr>
        <p:spPr>
          <a:xfrm>
            <a:off x="301625" y="1071563"/>
            <a:ext cx="8628063" cy="5572125"/>
          </a:xfrm>
        </p:spPr>
        <p:txBody>
          <a:bodyPr>
            <a:normAutofit/>
          </a:bodyPr>
          <a:lstStyle/>
          <a:p>
            <a:pPr eaLnBrk="1" hangingPunct="1">
              <a:buFont typeface="Arial" charset="0"/>
              <a:buNone/>
            </a:pPr>
            <a:r>
              <a:rPr lang="el-GR" sz="2000" dirty="0" smtClean="0"/>
              <a:t>Οι μαθητές </a:t>
            </a:r>
            <a:r>
              <a:rPr lang="en-US" sz="2000" dirty="0" smtClean="0"/>
              <a:t> </a:t>
            </a:r>
          </a:p>
          <a:p>
            <a:pPr eaLnBrk="1" hangingPunct="1"/>
            <a:r>
              <a:rPr lang="el-GR" sz="2000" dirty="0" smtClean="0"/>
              <a:t>Συμμετέχουν ενεργητικά</a:t>
            </a:r>
            <a:endParaRPr lang="en-US" sz="2000" dirty="0" smtClean="0"/>
          </a:p>
          <a:p>
            <a:pPr eaLnBrk="1" hangingPunct="1"/>
            <a:r>
              <a:rPr lang="el-GR" sz="2000" dirty="0" smtClean="0"/>
              <a:t>Αλληλεπιδρούν με την εικόνα </a:t>
            </a:r>
            <a:r>
              <a:rPr lang="en-US" sz="2000" dirty="0" smtClean="0"/>
              <a:t>(</a:t>
            </a:r>
            <a:r>
              <a:rPr lang="el-GR" sz="2000" dirty="0" smtClean="0"/>
              <a:t>π.χ. </a:t>
            </a:r>
            <a:r>
              <a:rPr lang="el-GR" sz="2000" dirty="0" err="1" smtClean="0"/>
              <a:t>διαδραστική</a:t>
            </a:r>
            <a:r>
              <a:rPr lang="el-GR" sz="2000" dirty="0" smtClean="0"/>
              <a:t> εικόνα)</a:t>
            </a:r>
          </a:p>
          <a:p>
            <a:pPr eaLnBrk="1" hangingPunct="1"/>
            <a:r>
              <a:rPr lang="el-GR" sz="2000" dirty="0" smtClean="0"/>
              <a:t>Κατανοούν γιατί ένα θέμα αναπαριστάται με ένα συγκεκριμένο τρόπο ή ποια πρόσωπα συμμετέχουν και ποια είναι η στάση που έχουν </a:t>
            </a:r>
            <a:endParaRPr lang="en-US" sz="2000" dirty="0" smtClean="0"/>
          </a:p>
          <a:p>
            <a:pPr eaLnBrk="1" hangingPunct="1"/>
            <a:r>
              <a:rPr lang="el-GR" sz="2000" dirty="0" smtClean="0"/>
              <a:t>Εντοπίζουν τους συμβολισμούς ενός ιερού χώρου (π.χ. συναγωγή)</a:t>
            </a:r>
          </a:p>
          <a:p>
            <a:pPr eaLnBrk="1" hangingPunct="1"/>
            <a:endParaRPr lang="el-GR" sz="2000" dirty="0" smtClean="0"/>
          </a:p>
        </p:txBody>
      </p:sp>
      <p:sp>
        <p:nvSpPr>
          <p:cNvPr id="5" name="1 - Τίτλος"/>
          <p:cNvSpPr txBox="1">
            <a:spLocks noGrp="1"/>
          </p:cNvSpPr>
          <p:nvPr>
            <p:ph type="title"/>
          </p:nvPr>
        </p:nvSpPr>
        <p:spPr>
          <a:xfrm>
            <a:off x="500034" y="428604"/>
            <a:ext cx="8229600" cy="500063"/>
          </a:xfrm>
          <a:prstGeom prst="rect">
            <a:avLst/>
          </a:prstGeom>
        </p:spPr>
        <p:style>
          <a:lnRef idx="0">
            <a:scrgbClr r="0" g="0" b="0"/>
          </a:lnRef>
          <a:fillRef idx="1002">
            <a:schemeClr val="lt2"/>
          </a:fillRef>
          <a:effectRef idx="0">
            <a:scrgbClr r="0" g="0" b="0"/>
          </a:effectRef>
          <a:fontRef idx="major"/>
        </p:style>
        <p:txBody>
          <a:bodyPr>
            <a:normAutofit fontScale="90000"/>
          </a:bodyPr>
          <a:lstStyle/>
          <a:p>
            <a:pPr algn="ctr" fontAlgn="auto">
              <a:spcAft>
                <a:spcPts val="0"/>
              </a:spcAft>
              <a:defRPr/>
            </a:pPr>
            <a:r>
              <a:rPr lang="el-GR" sz="2800" b="1" dirty="0">
                <a:solidFill>
                  <a:srgbClr val="8E0000"/>
                </a:solidFill>
                <a:effectLst/>
              </a:rPr>
              <a:t>Δραστηριότητες </a:t>
            </a:r>
            <a:r>
              <a:rPr lang="el-GR" sz="2800" b="1" dirty="0" err="1">
                <a:solidFill>
                  <a:srgbClr val="8E0000"/>
                </a:solidFill>
                <a:effectLst/>
              </a:rPr>
              <a:t>Διαδραστικού</a:t>
            </a:r>
            <a:r>
              <a:rPr lang="el-GR" sz="2800" b="1" dirty="0">
                <a:solidFill>
                  <a:srgbClr val="8E0000"/>
                </a:solidFill>
                <a:effectLst/>
              </a:rPr>
              <a:t> τύπου </a:t>
            </a:r>
            <a:endParaRPr lang="el-GR" sz="2800" b="1" spc="-100" dirty="0">
              <a:solidFill>
                <a:srgbClr val="8E0000"/>
              </a:solidFill>
              <a:effectLst/>
            </a:endParaRPr>
          </a:p>
        </p:txBody>
      </p:sp>
      <p:sp>
        <p:nvSpPr>
          <p:cNvPr id="6" name="5 - Ορθογώνιο"/>
          <p:cNvSpPr/>
          <p:nvPr/>
        </p:nvSpPr>
        <p:spPr>
          <a:xfrm>
            <a:off x="4357686" y="4429132"/>
            <a:ext cx="3778599" cy="369332"/>
          </a:xfrm>
          <a:prstGeom prst="rect">
            <a:avLst/>
          </a:prstGeom>
        </p:spPr>
        <p:txBody>
          <a:bodyPr wrap="none">
            <a:spAutoFit/>
          </a:bodyPr>
          <a:lstStyle/>
          <a:p>
            <a:r>
              <a:rPr lang="el-GR" b="1" dirty="0" smtClean="0"/>
              <a:t>Δραστηριότητα</a:t>
            </a:r>
            <a:r>
              <a:rPr lang="el-GR" dirty="0" smtClean="0"/>
              <a:t> : Η Ανάσταση</a:t>
            </a:r>
            <a:endParaRPr lang="el-GR" dirty="0"/>
          </a:p>
        </p:txBody>
      </p:sp>
      <p:sp>
        <p:nvSpPr>
          <p:cNvPr id="7" name="6 - Ορθογώνιο"/>
          <p:cNvSpPr/>
          <p:nvPr/>
        </p:nvSpPr>
        <p:spPr>
          <a:xfrm>
            <a:off x="4143372" y="4786322"/>
            <a:ext cx="4572000" cy="646331"/>
          </a:xfrm>
          <a:prstGeom prst="rect">
            <a:avLst/>
          </a:prstGeom>
        </p:spPr>
        <p:txBody>
          <a:bodyPr>
            <a:spAutoFit/>
          </a:bodyPr>
          <a:lstStyle/>
          <a:p>
            <a:r>
              <a:rPr lang="en-US" dirty="0" smtClean="0">
                <a:hlinkClick r:id="rId2"/>
              </a:rPr>
              <a:t>http://photodentro.edu.gr/lor/r/8521/8331?locale=el</a:t>
            </a:r>
            <a:r>
              <a:rPr lang="el-GR" dirty="0" smtClean="0"/>
              <a:t> </a:t>
            </a:r>
            <a:endParaRPr lang="el-GR" dirty="0"/>
          </a:p>
        </p:txBody>
      </p:sp>
      <p:pic>
        <p:nvPicPr>
          <p:cNvPr id="4100" name="Picture 4"/>
          <p:cNvPicPr>
            <a:picLocks noChangeAspect="1" noChangeArrowheads="1"/>
          </p:cNvPicPr>
          <p:nvPr/>
        </p:nvPicPr>
        <p:blipFill>
          <a:blip r:embed="rId3" cstate="print"/>
          <a:srcRect/>
          <a:stretch>
            <a:fillRect/>
          </a:stretch>
        </p:blipFill>
        <p:spPr bwMode="auto">
          <a:xfrm>
            <a:off x="714348" y="3814486"/>
            <a:ext cx="2428892" cy="2019584"/>
          </a:xfrm>
          <a:prstGeom prst="rect">
            <a:avLst/>
          </a:prstGeom>
          <a:noFill/>
          <a:ln w="9525">
            <a:noFill/>
            <a:miter lim="800000"/>
            <a:headEnd/>
            <a:tailEnd/>
          </a:ln>
          <a:effectLst/>
        </p:spPr>
      </p:pic>
      <p:sp>
        <p:nvSpPr>
          <p:cNvPr id="8" name="7 - Θέση αριθμού διαφάνειας"/>
          <p:cNvSpPr>
            <a:spLocks noGrp="1"/>
          </p:cNvSpPr>
          <p:nvPr>
            <p:ph type="sldNum" sz="quarter" idx="12"/>
          </p:nvPr>
        </p:nvSpPr>
        <p:spPr/>
        <p:txBody>
          <a:bodyPr/>
          <a:lstStyle/>
          <a:p>
            <a:fld id="{050C3B82-D382-4485-B805-A31A836349D2}" type="slidenum">
              <a:rPr lang="el-GR" smtClean="0"/>
              <a:pPr/>
              <a:t>21</a:t>
            </a:fld>
            <a:endParaRPr lang="el-GR"/>
          </a:p>
        </p:txBody>
      </p:sp>
      <p:sp>
        <p:nvSpPr>
          <p:cNvPr id="9" name="8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500174"/>
            <a:ext cx="8183880" cy="4500594"/>
          </a:xfrm>
        </p:spPr>
        <p:txBody>
          <a:bodyPr>
            <a:normAutofit fontScale="70000" lnSpcReduction="20000"/>
          </a:bodyPr>
          <a:lstStyle/>
          <a:p>
            <a:r>
              <a:rPr lang="el-GR" dirty="0" smtClean="0"/>
              <a:t>Οι δραστηριότητες </a:t>
            </a:r>
            <a:r>
              <a:rPr lang="el-GR" dirty="0" err="1" smtClean="0"/>
              <a:t>διαδραστικού</a:t>
            </a:r>
            <a:r>
              <a:rPr lang="el-GR" dirty="0" smtClean="0"/>
              <a:t> τύπου αφορούν την επανάληψη των πληροφοριών που περιέχονται στο βιβλίο εποπτικά μέσω μιας άσκησης με σκοπό την εξάσκηση των μαθητών στην ικανότητα εφαρμογής ήδη γνωστών πληροφοριών ώστε να μπορέσουν να τις συγκρατήσουν καλύτερα στη μνήμη τους ή να αποκτήσουν ευχέρεια σ’ αυτές. </a:t>
            </a:r>
          </a:p>
          <a:p>
            <a:r>
              <a:rPr lang="el-GR" dirty="0" smtClean="0"/>
              <a:t>Οι δραστηριότητες </a:t>
            </a:r>
            <a:r>
              <a:rPr lang="el-GR" dirty="0" err="1" smtClean="0"/>
              <a:t>διαδραστικού</a:t>
            </a:r>
            <a:r>
              <a:rPr lang="el-GR" dirty="0" smtClean="0"/>
              <a:t> τύπου</a:t>
            </a:r>
            <a:r>
              <a:rPr lang="en-US" dirty="0" smtClean="0"/>
              <a:t> </a:t>
            </a:r>
            <a:r>
              <a:rPr lang="el-GR" dirty="0" smtClean="0"/>
              <a:t>περιλαμβάνουν μια σειρά δραστηριοτήτων κατά τις οποίες ο μαθητής έρχεται σε επαφή με μια κατάσταση και αλληλεπιδρά με τον Η/Υ μέσω της απάντησής/αντίδρασής του σ’ αυτήν, </a:t>
            </a:r>
            <a:endParaRPr lang="en-US" dirty="0" smtClean="0"/>
          </a:p>
          <a:p>
            <a:r>
              <a:rPr lang="el-GR" dirty="0" smtClean="0"/>
              <a:t>Παρέχεται άμεση ανατροφοδότηση (ενίσχυση εάν η απάντηση ήταν σωστή, ενώ όταν η απάντηση/επιλογή είναι λάθος ο μαθητής θα πρέπει να προσπαθήσει να βρει μόνος του τη σωστή απάντηση σύμφωνα με το νόμο δοκιμής και πλάνης του </a:t>
            </a:r>
            <a:r>
              <a:rPr lang="it-IT" dirty="0" smtClean="0"/>
              <a:t>Thorndike</a:t>
            </a:r>
            <a:r>
              <a:rPr lang="el-GR" dirty="0" smtClean="0"/>
              <a:t>). </a:t>
            </a:r>
            <a:endParaRPr lang="en-US" dirty="0" smtClean="0"/>
          </a:p>
        </p:txBody>
      </p:sp>
      <p:sp>
        <p:nvSpPr>
          <p:cNvPr id="4" name="1 - Τίτλος"/>
          <p:cNvSpPr txBox="1">
            <a:spLocks/>
          </p:cNvSpPr>
          <p:nvPr/>
        </p:nvSpPr>
        <p:spPr>
          <a:xfrm>
            <a:off x="642938" y="500042"/>
            <a:ext cx="7929562" cy="771546"/>
          </a:xfrm>
          <a:prstGeom prst="rect">
            <a:avLst/>
          </a:prstGeom>
        </p:spPr>
        <p:style>
          <a:lnRef idx="0">
            <a:scrgbClr r="0" g="0" b="0"/>
          </a:lnRef>
          <a:fillRef idx="1002">
            <a:schemeClr val="lt2"/>
          </a:fillRef>
          <a:effectRef idx="0">
            <a:scrgbClr r="0" g="0" b="0"/>
          </a:effectRef>
          <a:fontRef idx="major"/>
        </p:style>
        <p:txBody>
          <a:bodyPr/>
          <a:lstStyle/>
          <a:p>
            <a:pPr fontAlgn="auto">
              <a:spcAft>
                <a:spcPts val="0"/>
              </a:spcAft>
              <a:defRPr/>
            </a:pPr>
            <a:r>
              <a:rPr lang="el-GR" sz="2800" b="1" dirty="0">
                <a:solidFill>
                  <a:srgbClr val="8E0000"/>
                </a:solidFill>
              </a:rPr>
              <a:t>Δραστηριότητες </a:t>
            </a:r>
            <a:r>
              <a:rPr lang="el-GR" sz="2800" b="1" dirty="0" err="1">
                <a:solidFill>
                  <a:srgbClr val="8E0000"/>
                </a:solidFill>
              </a:rPr>
              <a:t>Διαδραστικού</a:t>
            </a:r>
            <a:r>
              <a:rPr lang="el-GR" sz="2800" b="1" dirty="0">
                <a:solidFill>
                  <a:srgbClr val="8E0000"/>
                </a:solidFill>
              </a:rPr>
              <a:t> τύπου </a:t>
            </a:r>
            <a:endParaRPr lang="el-GR" sz="2800" b="1" spc="-100" dirty="0">
              <a:solidFill>
                <a:srgbClr val="8E0000"/>
              </a:solidFill>
            </a:endParaRPr>
          </a:p>
        </p:txBody>
      </p:sp>
      <p:sp>
        <p:nvSpPr>
          <p:cNvPr id="5" name="4 - Θέση αριθμού διαφάνειας"/>
          <p:cNvSpPr>
            <a:spLocks noGrp="1"/>
          </p:cNvSpPr>
          <p:nvPr>
            <p:ph type="sldNum" sz="quarter" idx="12"/>
          </p:nvPr>
        </p:nvSpPr>
        <p:spPr/>
        <p:txBody>
          <a:bodyPr/>
          <a:lstStyle/>
          <a:p>
            <a:fld id="{050C3B82-D382-4485-B805-A31A836349D2}" type="slidenum">
              <a:rPr lang="el-GR" smtClean="0"/>
              <a:pPr/>
              <a:t>22</a:t>
            </a:fld>
            <a:endParaRPr lang="el-GR"/>
          </a:p>
        </p:txBody>
      </p:sp>
      <p:sp>
        <p:nvSpPr>
          <p:cNvPr id="6" name="5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500063" y="500042"/>
            <a:ext cx="4143375" cy="700108"/>
          </a:xfrm>
          <a:prstGeom prst="rect">
            <a:avLst/>
          </a:prstGeom>
        </p:spPr>
        <p:style>
          <a:lnRef idx="0">
            <a:scrgbClr r="0" g="0" b="0"/>
          </a:lnRef>
          <a:fillRef idx="1002">
            <a:schemeClr val="lt2"/>
          </a:fillRef>
          <a:effectRef idx="0">
            <a:scrgbClr r="0" g="0" b="0"/>
          </a:effectRef>
          <a:fontRef idx="major"/>
        </p:style>
        <p:txBody>
          <a:bodyPr/>
          <a:lstStyle/>
          <a:p>
            <a:pPr fontAlgn="auto">
              <a:spcAft>
                <a:spcPts val="0"/>
              </a:spcAft>
              <a:defRPr/>
            </a:pPr>
            <a:r>
              <a:rPr lang="el-GR" sz="2800" b="1" spc="-100" dirty="0" err="1">
                <a:solidFill>
                  <a:srgbClr val="8E0000"/>
                </a:solidFill>
              </a:rPr>
              <a:t>Διαδραστικοί</a:t>
            </a:r>
            <a:r>
              <a:rPr lang="el-GR" sz="2800" b="1" spc="-100" dirty="0">
                <a:solidFill>
                  <a:srgbClr val="8E0000"/>
                </a:solidFill>
              </a:rPr>
              <a:t> Χάρτες</a:t>
            </a:r>
          </a:p>
        </p:txBody>
      </p:sp>
      <p:sp>
        <p:nvSpPr>
          <p:cNvPr id="29701" name="7 - Ορθογώνιο"/>
          <p:cNvSpPr>
            <a:spLocks noChangeArrowheads="1"/>
          </p:cNvSpPr>
          <p:nvPr/>
        </p:nvSpPr>
        <p:spPr bwMode="auto">
          <a:xfrm>
            <a:off x="3500430" y="4500570"/>
            <a:ext cx="4714875" cy="646331"/>
          </a:xfrm>
          <a:prstGeom prst="rect">
            <a:avLst/>
          </a:prstGeom>
          <a:noFill/>
          <a:ln w="9525">
            <a:noFill/>
            <a:miter lim="800000"/>
            <a:headEnd/>
            <a:tailEnd/>
          </a:ln>
        </p:spPr>
        <p:txBody>
          <a:bodyPr>
            <a:spAutoFit/>
          </a:bodyPr>
          <a:lstStyle/>
          <a:p>
            <a:r>
              <a:rPr lang="en-US" u="sng" dirty="0" smtClean="0">
                <a:hlinkClick r:id="rId2"/>
              </a:rPr>
              <a:t>http://photodentro.edu.gr/lor/r/8521/6186?locale=el</a:t>
            </a:r>
            <a:r>
              <a:rPr lang="en-US" u="sng" dirty="0" smtClean="0"/>
              <a:t> </a:t>
            </a:r>
            <a:endParaRPr lang="el-GR" u="sng" dirty="0">
              <a:hlinkClick r:id="rId3"/>
            </a:endParaRPr>
          </a:p>
        </p:txBody>
      </p:sp>
      <p:pic>
        <p:nvPicPr>
          <p:cNvPr id="1026" name="Picture 2"/>
          <p:cNvPicPr>
            <a:picLocks noChangeAspect="1" noChangeArrowheads="1"/>
          </p:cNvPicPr>
          <p:nvPr/>
        </p:nvPicPr>
        <p:blipFill>
          <a:blip r:embed="rId4" cstate="print"/>
          <a:srcRect/>
          <a:stretch>
            <a:fillRect/>
          </a:stretch>
        </p:blipFill>
        <p:spPr bwMode="auto">
          <a:xfrm>
            <a:off x="695308" y="3071810"/>
            <a:ext cx="2590808" cy="2590808"/>
          </a:xfrm>
          <a:prstGeom prst="rect">
            <a:avLst/>
          </a:prstGeom>
          <a:noFill/>
          <a:ln w="9525">
            <a:noFill/>
            <a:miter lim="800000"/>
            <a:headEnd/>
            <a:tailEnd/>
          </a:ln>
          <a:effectLst/>
        </p:spPr>
      </p:pic>
      <p:sp>
        <p:nvSpPr>
          <p:cNvPr id="8" name="7 - Ορθογώνιο"/>
          <p:cNvSpPr/>
          <p:nvPr/>
        </p:nvSpPr>
        <p:spPr>
          <a:xfrm>
            <a:off x="571472" y="1571612"/>
            <a:ext cx="4572000" cy="646331"/>
          </a:xfrm>
          <a:prstGeom prst="rect">
            <a:avLst/>
          </a:prstGeom>
        </p:spPr>
        <p:txBody>
          <a:bodyPr>
            <a:spAutoFit/>
          </a:bodyPr>
          <a:lstStyle/>
          <a:p>
            <a:r>
              <a:rPr lang="en-US" dirty="0" smtClean="0">
                <a:hlinkClick r:id="rId5"/>
              </a:rPr>
              <a:t>http://photodentro.edu.gr/lor/r/8521/5991?locale=el</a:t>
            </a:r>
            <a:r>
              <a:rPr lang="en-US" dirty="0" smtClean="0"/>
              <a:t> </a:t>
            </a:r>
            <a:endParaRPr lang="el-GR" dirty="0"/>
          </a:p>
        </p:txBody>
      </p:sp>
      <p:pic>
        <p:nvPicPr>
          <p:cNvPr id="1027" name="Picture 3"/>
          <p:cNvPicPr>
            <a:picLocks noChangeAspect="1" noChangeArrowheads="1"/>
          </p:cNvPicPr>
          <p:nvPr/>
        </p:nvPicPr>
        <p:blipFill>
          <a:blip r:embed="rId6" cstate="print"/>
          <a:srcRect/>
          <a:stretch>
            <a:fillRect/>
          </a:stretch>
        </p:blipFill>
        <p:spPr bwMode="auto">
          <a:xfrm>
            <a:off x="5500694" y="642918"/>
            <a:ext cx="2714644" cy="2714644"/>
          </a:xfrm>
          <a:prstGeom prst="rect">
            <a:avLst/>
          </a:prstGeom>
          <a:noFill/>
          <a:ln w="9525">
            <a:noFill/>
            <a:miter lim="800000"/>
            <a:headEnd/>
            <a:tailEnd/>
          </a:ln>
          <a:effectLst/>
        </p:spPr>
      </p:pic>
      <p:sp>
        <p:nvSpPr>
          <p:cNvPr id="7" name="6 - Θέση αριθμού διαφάνειας"/>
          <p:cNvSpPr>
            <a:spLocks noGrp="1"/>
          </p:cNvSpPr>
          <p:nvPr>
            <p:ph type="sldNum" sz="quarter" idx="12"/>
          </p:nvPr>
        </p:nvSpPr>
        <p:spPr/>
        <p:txBody>
          <a:bodyPr/>
          <a:lstStyle/>
          <a:p>
            <a:fld id="{050C3B82-D382-4485-B805-A31A836349D2}" type="slidenum">
              <a:rPr lang="el-GR" smtClean="0"/>
              <a:pPr/>
              <a:t>23</a:t>
            </a:fld>
            <a:endParaRPr lang="el-GR"/>
          </a:p>
        </p:txBody>
      </p:sp>
      <p:sp>
        <p:nvSpPr>
          <p:cNvPr id="9" name="8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 Θέση περιεχομένου"/>
          <p:cNvSpPr>
            <a:spLocks noGrp="1"/>
          </p:cNvSpPr>
          <p:nvPr>
            <p:ph sz="quarter" idx="1"/>
          </p:nvPr>
        </p:nvSpPr>
        <p:spPr>
          <a:xfrm>
            <a:off x="571472" y="1214422"/>
            <a:ext cx="4357718" cy="4786346"/>
          </a:xfrm>
        </p:spPr>
        <p:txBody>
          <a:bodyPr>
            <a:normAutofit fontScale="92500"/>
          </a:bodyPr>
          <a:lstStyle/>
          <a:p>
            <a:pPr eaLnBrk="1" hangingPunct="1">
              <a:buFont typeface="Wingdings" pitchFamily="2" charset="2"/>
              <a:buNone/>
            </a:pPr>
            <a:r>
              <a:rPr lang="el-GR" sz="2400" dirty="0" smtClean="0"/>
              <a:t>Οι χάρτες προσφέρουν στους μαθητές τοποθέτηση στο χωροχρόνο και σύνδεση με το σήμερα. </a:t>
            </a:r>
          </a:p>
          <a:p>
            <a:pPr eaLnBrk="1" hangingPunct="1">
              <a:buFont typeface="Arial" charset="0"/>
              <a:buNone/>
            </a:pPr>
            <a:r>
              <a:rPr lang="el-GR" sz="2200" dirty="0" smtClean="0"/>
              <a:t>Οι μαθητές:</a:t>
            </a:r>
            <a:r>
              <a:rPr lang="en-US" sz="2200" dirty="0" smtClean="0"/>
              <a:t> </a:t>
            </a:r>
          </a:p>
          <a:p>
            <a:pPr eaLnBrk="1" hangingPunct="1">
              <a:buFont typeface="Arial" charset="0"/>
              <a:buChar char="•"/>
            </a:pPr>
            <a:r>
              <a:rPr lang="el-GR" sz="2200" dirty="0" smtClean="0"/>
              <a:t>Συνειδητοποιούν το χρόνο και τον τόπο που συνέβη ένα γεγονός</a:t>
            </a:r>
            <a:endParaRPr lang="en-US" sz="2200" dirty="0" smtClean="0"/>
          </a:p>
          <a:p>
            <a:pPr eaLnBrk="1" hangingPunct="1">
              <a:buFont typeface="Arial" charset="0"/>
              <a:buChar char="•"/>
            </a:pPr>
            <a:r>
              <a:rPr lang="el-GR" sz="2200" dirty="0" smtClean="0"/>
              <a:t>Αντιλαμβάνονται τη γεωγραφική τοποθεσία σήμερα και ότι τα ιστορικά γεγονότα δεν είναι φανταστικά αλλά σχετίζονται με το σήμερα</a:t>
            </a:r>
            <a:endParaRPr lang="en-US" sz="2200" dirty="0" smtClean="0"/>
          </a:p>
          <a:p>
            <a:pPr eaLnBrk="1" hangingPunct="1">
              <a:buFont typeface="Arial" charset="0"/>
              <a:buNone/>
            </a:pPr>
            <a:endParaRPr lang="el-GR" sz="2400" dirty="0" smtClean="0"/>
          </a:p>
        </p:txBody>
      </p:sp>
      <p:sp>
        <p:nvSpPr>
          <p:cNvPr id="5" name="1 - Τίτλος"/>
          <p:cNvSpPr txBox="1">
            <a:spLocks/>
          </p:cNvSpPr>
          <p:nvPr/>
        </p:nvSpPr>
        <p:spPr>
          <a:xfrm>
            <a:off x="2357422" y="428604"/>
            <a:ext cx="4143375" cy="700108"/>
          </a:xfrm>
          <a:prstGeom prst="rect">
            <a:avLst/>
          </a:prstGeom>
        </p:spPr>
        <p:style>
          <a:lnRef idx="0">
            <a:scrgbClr r="0" g="0" b="0"/>
          </a:lnRef>
          <a:fillRef idx="1002">
            <a:schemeClr val="lt2"/>
          </a:fillRef>
          <a:effectRef idx="0">
            <a:scrgbClr r="0" g="0" b="0"/>
          </a:effectRef>
          <a:fontRef idx="major"/>
        </p:style>
        <p:txBody>
          <a:bodyPr/>
          <a:lstStyle/>
          <a:p>
            <a:pPr fontAlgn="auto">
              <a:spcAft>
                <a:spcPts val="0"/>
              </a:spcAft>
              <a:defRPr/>
            </a:pPr>
            <a:r>
              <a:rPr lang="el-GR" sz="2800" b="1" spc="-100" dirty="0" err="1">
                <a:solidFill>
                  <a:srgbClr val="8E0000"/>
                </a:solidFill>
              </a:rPr>
              <a:t>Διαδραστικοί</a:t>
            </a:r>
            <a:r>
              <a:rPr lang="el-GR" sz="2800" b="1" spc="-100" dirty="0">
                <a:solidFill>
                  <a:srgbClr val="8E0000"/>
                </a:solidFill>
              </a:rPr>
              <a:t> Χάρτες</a:t>
            </a:r>
          </a:p>
        </p:txBody>
      </p:sp>
      <p:sp>
        <p:nvSpPr>
          <p:cNvPr id="8" name="7 - Ορθογώνιο"/>
          <p:cNvSpPr/>
          <p:nvPr/>
        </p:nvSpPr>
        <p:spPr>
          <a:xfrm>
            <a:off x="5143504" y="4500570"/>
            <a:ext cx="3571868" cy="646331"/>
          </a:xfrm>
          <a:prstGeom prst="rect">
            <a:avLst/>
          </a:prstGeom>
        </p:spPr>
        <p:txBody>
          <a:bodyPr wrap="square">
            <a:spAutoFit/>
          </a:bodyPr>
          <a:lstStyle/>
          <a:p>
            <a:r>
              <a:rPr lang="el-GR" dirty="0" smtClean="0"/>
              <a:t>Χάρτης: Οι ιεραποστολές της Ορθόδοξης Εκκλησίας</a:t>
            </a:r>
            <a:endParaRPr lang="el-GR" dirty="0"/>
          </a:p>
        </p:txBody>
      </p:sp>
      <p:sp>
        <p:nvSpPr>
          <p:cNvPr id="9" name="8 - Ορθογώνιο"/>
          <p:cNvSpPr/>
          <p:nvPr/>
        </p:nvSpPr>
        <p:spPr>
          <a:xfrm>
            <a:off x="5000628" y="5143512"/>
            <a:ext cx="3714776" cy="646331"/>
          </a:xfrm>
          <a:prstGeom prst="rect">
            <a:avLst/>
          </a:prstGeom>
        </p:spPr>
        <p:txBody>
          <a:bodyPr wrap="square">
            <a:spAutoFit/>
          </a:bodyPr>
          <a:lstStyle/>
          <a:p>
            <a:r>
              <a:rPr lang="en-US" dirty="0" smtClean="0">
                <a:hlinkClick r:id="rId2"/>
              </a:rPr>
              <a:t>http://photodentro.edu.gr/lor/r/8521/8785?locale=el</a:t>
            </a:r>
            <a:r>
              <a:rPr lang="el-GR" dirty="0" smtClean="0"/>
              <a:t> </a:t>
            </a:r>
            <a:endParaRPr lang="el-GR" dirty="0"/>
          </a:p>
        </p:txBody>
      </p:sp>
      <p:pic>
        <p:nvPicPr>
          <p:cNvPr id="6147" name="Picture 3"/>
          <p:cNvPicPr>
            <a:picLocks noChangeAspect="1" noChangeArrowheads="1"/>
          </p:cNvPicPr>
          <p:nvPr/>
        </p:nvPicPr>
        <p:blipFill>
          <a:blip r:embed="rId3" cstate="print"/>
          <a:srcRect/>
          <a:stretch>
            <a:fillRect/>
          </a:stretch>
        </p:blipFill>
        <p:spPr bwMode="auto">
          <a:xfrm>
            <a:off x="5276844" y="1428736"/>
            <a:ext cx="2928958" cy="2857520"/>
          </a:xfrm>
          <a:prstGeom prst="rect">
            <a:avLst/>
          </a:prstGeom>
          <a:noFill/>
          <a:ln w="9525">
            <a:noFill/>
            <a:miter lim="800000"/>
            <a:headEnd/>
            <a:tailEnd/>
          </a:ln>
          <a:effectLst/>
        </p:spPr>
      </p:pic>
      <p:sp>
        <p:nvSpPr>
          <p:cNvPr id="7" name="6 - Θέση αριθμού διαφάνειας"/>
          <p:cNvSpPr>
            <a:spLocks noGrp="1"/>
          </p:cNvSpPr>
          <p:nvPr>
            <p:ph type="sldNum" sz="quarter" idx="12"/>
          </p:nvPr>
        </p:nvSpPr>
        <p:spPr/>
        <p:txBody>
          <a:bodyPr/>
          <a:lstStyle/>
          <a:p>
            <a:fld id="{050C3B82-D382-4485-B805-A31A836349D2}" type="slidenum">
              <a:rPr lang="el-GR" smtClean="0"/>
              <a:pPr/>
              <a:t>24</a:t>
            </a:fld>
            <a:endParaRPr lang="el-GR"/>
          </a:p>
        </p:txBody>
      </p:sp>
      <p:sp>
        <p:nvSpPr>
          <p:cNvPr id="10" name="9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idx="1"/>
          </p:nvPr>
        </p:nvSpPr>
        <p:spPr>
          <a:xfrm>
            <a:off x="502920" y="530352"/>
            <a:ext cx="8183880" cy="755508"/>
          </a:xfrm>
          <a:prstGeom prst="rect">
            <a:avLst/>
          </a:prstGeom>
        </p:spPr>
        <p:style>
          <a:lnRef idx="0">
            <a:scrgbClr r="0" g="0" b="0"/>
          </a:lnRef>
          <a:fillRef idx="1002">
            <a:schemeClr val="lt2"/>
          </a:fillRef>
          <a:effectRef idx="0">
            <a:scrgbClr r="0" g="0" b="0"/>
          </a:effectRef>
          <a:fontRef idx="major"/>
        </p:style>
        <p:txBody>
          <a:bodyPr/>
          <a:lstStyle/>
          <a:p>
            <a:pPr algn="ctr" fontAlgn="auto">
              <a:spcAft>
                <a:spcPts val="0"/>
              </a:spcAft>
              <a:buNone/>
              <a:defRPr/>
            </a:pPr>
            <a:r>
              <a:rPr lang="el-GR" b="1" spc="-100" dirty="0" err="1" smtClean="0">
                <a:solidFill>
                  <a:srgbClr val="8E0000"/>
                </a:solidFill>
              </a:rPr>
              <a:t>Χρονογραμμή</a:t>
            </a:r>
            <a:r>
              <a:rPr lang="el-GR" b="1" spc="-100" dirty="0" smtClean="0">
                <a:solidFill>
                  <a:srgbClr val="8E0000"/>
                </a:solidFill>
              </a:rPr>
              <a:t> – Χρονολογικός Πίνακας</a:t>
            </a:r>
            <a:endParaRPr lang="el-GR" sz="2800" b="1" spc="-100" dirty="0">
              <a:solidFill>
                <a:srgbClr val="8E0000"/>
              </a:solidFill>
            </a:endParaRPr>
          </a:p>
        </p:txBody>
      </p:sp>
      <p:sp>
        <p:nvSpPr>
          <p:cNvPr id="5" name="4 - Ορθογώνιο"/>
          <p:cNvSpPr/>
          <p:nvPr/>
        </p:nvSpPr>
        <p:spPr>
          <a:xfrm>
            <a:off x="4214810" y="1785926"/>
            <a:ext cx="2327881" cy="369332"/>
          </a:xfrm>
          <a:prstGeom prst="rect">
            <a:avLst/>
          </a:prstGeom>
        </p:spPr>
        <p:txBody>
          <a:bodyPr wrap="none">
            <a:spAutoFit/>
          </a:bodyPr>
          <a:lstStyle/>
          <a:p>
            <a:r>
              <a:rPr lang="el-GR" dirty="0" smtClean="0"/>
              <a:t>Ο Μέγας Βασίλειος</a:t>
            </a:r>
            <a:endParaRPr lang="el-GR" dirty="0"/>
          </a:p>
        </p:txBody>
      </p:sp>
      <p:sp>
        <p:nvSpPr>
          <p:cNvPr id="6" name="5 - Ορθογώνιο"/>
          <p:cNvSpPr/>
          <p:nvPr/>
        </p:nvSpPr>
        <p:spPr>
          <a:xfrm>
            <a:off x="4071934" y="2143116"/>
            <a:ext cx="4572000" cy="646331"/>
          </a:xfrm>
          <a:prstGeom prst="rect">
            <a:avLst/>
          </a:prstGeom>
        </p:spPr>
        <p:txBody>
          <a:bodyPr>
            <a:spAutoFit/>
          </a:bodyPr>
          <a:lstStyle/>
          <a:p>
            <a:r>
              <a:rPr lang="en-US" dirty="0" smtClean="0">
                <a:hlinkClick r:id="rId2"/>
              </a:rPr>
              <a:t>http://photodentro.edu.gr/lor/r/8521/4854?locale=el</a:t>
            </a:r>
            <a:r>
              <a:rPr lang="el-GR" dirty="0" smtClean="0"/>
              <a:t> </a:t>
            </a:r>
            <a:endParaRPr lang="el-GR" dirty="0"/>
          </a:p>
        </p:txBody>
      </p:sp>
      <p:pic>
        <p:nvPicPr>
          <p:cNvPr id="7170" name="Picture 2"/>
          <p:cNvPicPr>
            <a:picLocks noChangeAspect="1" noChangeArrowheads="1"/>
          </p:cNvPicPr>
          <p:nvPr/>
        </p:nvPicPr>
        <p:blipFill>
          <a:blip r:embed="rId3" cstate="print"/>
          <a:srcRect/>
          <a:stretch>
            <a:fillRect/>
          </a:stretch>
        </p:blipFill>
        <p:spPr bwMode="auto">
          <a:xfrm>
            <a:off x="642910" y="1428736"/>
            <a:ext cx="2857520" cy="2604529"/>
          </a:xfrm>
          <a:prstGeom prst="rect">
            <a:avLst/>
          </a:prstGeom>
          <a:noFill/>
          <a:ln w="9525">
            <a:noFill/>
            <a:miter lim="800000"/>
            <a:headEnd/>
            <a:tailEnd/>
          </a:ln>
          <a:effectLst/>
        </p:spPr>
      </p:pic>
      <p:sp>
        <p:nvSpPr>
          <p:cNvPr id="8" name="7 - Ορθογώνιο"/>
          <p:cNvSpPr/>
          <p:nvPr/>
        </p:nvSpPr>
        <p:spPr>
          <a:xfrm>
            <a:off x="571472" y="4286256"/>
            <a:ext cx="4572000" cy="646331"/>
          </a:xfrm>
          <a:prstGeom prst="rect">
            <a:avLst/>
          </a:prstGeom>
        </p:spPr>
        <p:txBody>
          <a:bodyPr>
            <a:spAutoFit/>
          </a:bodyPr>
          <a:lstStyle/>
          <a:p>
            <a:r>
              <a:rPr lang="el-GR" dirty="0" smtClean="0"/>
              <a:t> Ιερός Ναός Αγίου Δημητρίου Θεσσαλονίκης</a:t>
            </a:r>
            <a:endParaRPr lang="el-GR" dirty="0"/>
          </a:p>
        </p:txBody>
      </p:sp>
      <p:sp>
        <p:nvSpPr>
          <p:cNvPr id="10" name="9 - Ορθογώνιο"/>
          <p:cNvSpPr/>
          <p:nvPr/>
        </p:nvSpPr>
        <p:spPr>
          <a:xfrm>
            <a:off x="500034" y="4929198"/>
            <a:ext cx="4572000" cy="646331"/>
          </a:xfrm>
          <a:prstGeom prst="rect">
            <a:avLst/>
          </a:prstGeom>
        </p:spPr>
        <p:txBody>
          <a:bodyPr>
            <a:spAutoFit/>
          </a:bodyPr>
          <a:lstStyle/>
          <a:p>
            <a:r>
              <a:rPr lang="en-US" dirty="0" smtClean="0">
                <a:hlinkClick r:id="rId4"/>
              </a:rPr>
              <a:t>http://photodentro.edu.gr/lor/r/8521/4853?locale=el</a:t>
            </a:r>
            <a:r>
              <a:rPr lang="el-GR" dirty="0" smtClean="0"/>
              <a:t> </a:t>
            </a:r>
            <a:endParaRPr lang="el-GR" dirty="0"/>
          </a:p>
        </p:txBody>
      </p:sp>
      <p:pic>
        <p:nvPicPr>
          <p:cNvPr id="7171" name="Picture 3"/>
          <p:cNvPicPr>
            <a:picLocks noChangeAspect="1" noChangeArrowheads="1"/>
          </p:cNvPicPr>
          <p:nvPr/>
        </p:nvPicPr>
        <p:blipFill>
          <a:blip r:embed="rId5" cstate="print"/>
          <a:srcRect/>
          <a:stretch>
            <a:fillRect/>
          </a:stretch>
        </p:blipFill>
        <p:spPr bwMode="auto">
          <a:xfrm>
            <a:off x="5500694" y="3143248"/>
            <a:ext cx="2771334" cy="2789329"/>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fld id="{050C3B82-D382-4485-B805-A31A836349D2}" type="slidenum">
              <a:rPr lang="el-GR" smtClean="0"/>
              <a:pPr/>
              <a:t>25</a:t>
            </a:fld>
            <a:endParaRPr lang="el-GR"/>
          </a:p>
        </p:txBody>
      </p:sp>
      <p:sp>
        <p:nvSpPr>
          <p:cNvPr id="11" name="10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642938" y="500042"/>
            <a:ext cx="7929562" cy="771546"/>
          </a:xfrm>
          <a:prstGeom prst="rect">
            <a:avLst/>
          </a:prstGeom>
        </p:spPr>
        <p:style>
          <a:lnRef idx="0">
            <a:scrgbClr r="0" g="0" b="0"/>
          </a:lnRef>
          <a:fillRef idx="1002">
            <a:schemeClr val="lt2"/>
          </a:fillRef>
          <a:effectRef idx="0">
            <a:scrgbClr r="0" g="0" b="0"/>
          </a:effectRef>
          <a:fontRef idx="major"/>
        </p:style>
        <p:txBody>
          <a:bodyPr/>
          <a:lstStyle/>
          <a:p>
            <a:pPr algn="ctr" fontAlgn="auto">
              <a:spcAft>
                <a:spcPts val="0"/>
              </a:spcAft>
              <a:defRPr/>
            </a:pPr>
            <a:r>
              <a:rPr lang="el-GR" sz="2800" b="1" dirty="0" smtClean="0">
                <a:solidFill>
                  <a:srgbClr val="8E0000"/>
                </a:solidFill>
              </a:rPr>
              <a:t>Ψηφιακό </a:t>
            </a:r>
            <a:r>
              <a:rPr lang="el-GR" sz="2800" b="1" dirty="0" err="1" smtClean="0">
                <a:solidFill>
                  <a:srgbClr val="8E0000"/>
                </a:solidFill>
              </a:rPr>
              <a:t>κόμικ</a:t>
            </a:r>
            <a:endParaRPr lang="el-GR" sz="2800" b="1" spc="-100" dirty="0">
              <a:solidFill>
                <a:srgbClr val="8E0000"/>
              </a:solidFill>
            </a:endParaRPr>
          </a:p>
        </p:txBody>
      </p:sp>
      <p:sp>
        <p:nvSpPr>
          <p:cNvPr id="7" name="6 - Ορθογώνιο"/>
          <p:cNvSpPr/>
          <p:nvPr/>
        </p:nvSpPr>
        <p:spPr>
          <a:xfrm>
            <a:off x="4000496" y="1357298"/>
            <a:ext cx="4857784" cy="1754326"/>
          </a:xfrm>
          <a:prstGeom prst="rect">
            <a:avLst/>
          </a:prstGeom>
        </p:spPr>
        <p:txBody>
          <a:bodyPr wrap="square">
            <a:spAutoFit/>
          </a:bodyPr>
          <a:lstStyle/>
          <a:p>
            <a:pPr>
              <a:defRPr/>
            </a:pPr>
            <a:r>
              <a:rPr lang="el-GR" dirty="0" err="1" smtClean="0"/>
              <a:t>Κόμικ</a:t>
            </a:r>
            <a:r>
              <a:rPr lang="el-GR" dirty="0" smtClean="0"/>
              <a:t>: Ο Χριστός είπε: «Εγώ είμαι η Αλήθεια»</a:t>
            </a:r>
            <a:endParaRPr lang="el-GR" b="1" dirty="0" smtClean="0"/>
          </a:p>
          <a:p>
            <a:pPr>
              <a:defRPr/>
            </a:pPr>
            <a:r>
              <a:rPr lang="en-US" dirty="0" smtClean="0">
                <a:solidFill>
                  <a:srgbClr val="0070C0"/>
                </a:solidFill>
                <a:hlinkClick r:id="rId2"/>
              </a:rPr>
              <a:t>http://digitalschool.minedu.gov.gr/modules/ebook/show.php/DSDIM-F100/501/3260,13286/extras/html/kef1_en3_ego_eimai_i_alhtheia_popup.htm</a:t>
            </a:r>
            <a:r>
              <a:rPr lang="en-US" dirty="0" smtClean="0">
                <a:solidFill>
                  <a:srgbClr val="0070C0"/>
                </a:solidFill>
              </a:rPr>
              <a:t> </a:t>
            </a:r>
            <a:endParaRPr lang="el-GR" dirty="0"/>
          </a:p>
        </p:txBody>
      </p:sp>
      <p:sp>
        <p:nvSpPr>
          <p:cNvPr id="8" name="7 - Ορθογώνιο"/>
          <p:cNvSpPr/>
          <p:nvPr/>
        </p:nvSpPr>
        <p:spPr>
          <a:xfrm>
            <a:off x="285720" y="5072074"/>
            <a:ext cx="8501122" cy="1200329"/>
          </a:xfrm>
          <a:prstGeom prst="rect">
            <a:avLst/>
          </a:prstGeom>
        </p:spPr>
        <p:txBody>
          <a:bodyPr wrap="square">
            <a:spAutoFit/>
          </a:bodyPr>
          <a:lstStyle/>
          <a:p>
            <a:pPr>
              <a:defRPr/>
            </a:pPr>
            <a:r>
              <a:rPr lang="el-GR" dirty="0" err="1" smtClean="0"/>
              <a:t>Κόμικ</a:t>
            </a:r>
            <a:r>
              <a:rPr lang="el-GR" dirty="0" smtClean="0"/>
              <a:t>: Επίσκεψη στην εβραϊκή συναγωγή της Ρόδου</a:t>
            </a:r>
          </a:p>
          <a:p>
            <a:pPr>
              <a:defRPr/>
            </a:pPr>
            <a:r>
              <a:rPr lang="en-US" dirty="0" smtClean="0">
                <a:solidFill>
                  <a:srgbClr val="0070C0"/>
                </a:solidFill>
                <a:hlinkClick r:id="rId3"/>
              </a:rPr>
              <a:t>http://digitalschool.minedu.gov.gr/modules/ebook/show.php/DSDIM-F100/501/3265,13315/extras/html/Kef6_en32_synagogi_tis_rodou_popup.htm</a:t>
            </a:r>
            <a:r>
              <a:rPr lang="en-US" dirty="0" smtClean="0">
                <a:solidFill>
                  <a:srgbClr val="0070C0"/>
                </a:solidFill>
              </a:rPr>
              <a:t> </a:t>
            </a:r>
            <a:endParaRPr lang="el-GR" dirty="0" smtClean="0">
              <a:solidFill>
                <a:srgbClr val="0070C0"/>
              </a:solidFill>
            </a:endParaRPr>
          </a:p>
        </p:txBody>
      </p:sp>
      <p:pic>
        <p:nvPicPr>
          <p:cNvPr id="2050" name="Picture 2"/>
          <p:cNvPicPr>
            <a:picLocks noChangeAspect="1" noChangeArrowheads="1"/>
          </p:cNvPicPr>
          <p:nvPr/>
        </p:nvPicPr>
        <p:blipFill>
          <a:blip r:embed="rId4" cstate="print"/>
          <a:srcRect/>
          <a:stretch>
            <a:fillRect/>
          </a:stretch>
        </p:blipFill>
        <p:spPr bwMode="auto">
          <a:xfrm>
            <a:off x="214282" y="357166"/>
            <a:ext cx="2000231" cy="2036789"/>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285720" y="1857364"/>
            <a:ext cx="3714744" cy="18621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4095761" y="3286124"/>
            <a:ext cx="1762123" cy="1775854"/>
          </a:xfrm>
          <a:prstGeom prst="rect">
            <a:avLst/>
          </a:prstGeom>
          <a:noFill/>
          <a:ln w="9525">
            <a:noFill/>
            <a:miter lim="800000"/>
            <a:headEnd/>
            <a:tailEnd/>
          </a:ln>
          <a:effectLst/>
        </p:spPr>
      </p:pic>
      <p:pic>
        <p:nvPicPr>
          <p:cNvPr id="2053" name="Picture 5"/>
          <p:cNvPicPr>
            <a:picLocks noChangeAspect="1" noChangeArrowheads="1"/>
          </p:cNvPicPr>
          <p:nvPr/>
        </p:nvPicPr>
        <p:blipFill>
          <a:blip r:embed="rId7" cstate="print"/>
          <a:srcRect/>
          <a:stretch>
            <a:fillRect/>
          </a:stretch>
        </p:blipFill>
        <p:spPr bwMode="auto">
          <a:xfrm>
            <a:off x="5591208" y="3357562"/>
            <a:ext cx="3052758" cy="1677123"/>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fld id="{050C3B82-D382-4485-B805-A31A836349D2}" type="slidenum">
              <a:rPr lang="el-GR" smtClean="0"/>
              <a:pPr/>
              <a:t>26</a:t>
            </a:fld>
            <a:endParaRPr lang="el-GR"/>
          </a:p>
        </p:txBody>
      </p:sp>
      <p:sp>
        <p:nvSpPr>
          <p:cNvPr id="10" name="9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428736"/>
            <a:ext cx="8183880" cy="4830894"/>
          </a:xfrm>
        </p:spPr>
        <p:txBody>
          <a:bodyPr>
            <a:normAutofit fontScale="85000" lnSpcReduction="20000"/>
          </a:bodyPr>
          <a:lstStyle/>
          <a:p>
            <a:r>
              <a:rPr lang="el-GR" dirty="0" smtClean="0"/>
              <a:t>Οι μαθητές μπορούν </a:t>
            </a:r>
          </a:p>
          <a:p>
            <a:r>
              <a:rPr lang="el-GR" dirty="0" smtClean="0"/>
              <a:t>να «διαβάσουν» την ιστορία μέσα από τις σελίδες του </a:t>
            </a:r>
            <a:r>
              <a:rPr lang="el-GR" dirty="0" err="1" smtClean="0"/>
              <a:t>κόμικ</a:t>
            </a:r>
            <a:r>
              <a:rPr lang="el-GR" dirty="0" smtClean="0"/>
              <a:t> και να την αποτυπώσουν καλύτερα στη μνήμη τους, εφόσον συνδυάζεται κείμενο και εικόνα. </a:t>
            </a:r>
          </a:p>
          <a:p>
            <a:r>
              <a:rPr lang="el-GR" dirty="0" smtClean="0"/>
              <a:t>να διαβάσουν τους διαλόγους </a:t>
            </a:r>
          </a:p>
          <a:p>
            <a:r>
              <a:rPr lang="el-GR" dirty="0" smtClean="0"/>
              <a:t>να δραματοποιήσουν την ιστορία</a:t>
            </a:r>
          </a:p>
          <a:p>
            <a:r>
              <a:rPr lang="el-GR" dirty="0" smtClean="0"/>
              <a:t>να προβούν σε συμπεράσματα σχολιάζοντας τις εικόνες (από πλευράς περιεχομένου και αισθητικής). </a:t>
            </a:r>
          </a:p>
          <a:p>
            <a:r>
              <a:rPr lang="el-GR" dirty="0" smtClean="0"/>
              <a:t>να </a:t>
            </a:r>
            <a:r>
              <a:rPr lang="el-GR" dirty="0" err="1" smtClean="0"/>
              <a:t>αναδιηγηθούν</a:t>
            </a:r>
            <a:r>
              <a:rPr lang="el-GR" dirty="0" smtClean="0"/>
              <a:t> ελεύθερα την ιστορία </a:t>
            </a:r>
          </a:p>
          <a:p>
            <a:r>
              <a:rPr lang="el-GR" dirty="0" smtClean="0"/>
              <a:t>να προτείνουν τη συνέχειά της κάτω από διαφορετικές συνθήκες δημιουργώντας τη δική τους εκδοχή ενεργοποιώντας την φαντασία τους.</a:t>
            </a:r>
            <a:endParaRPr lang="el-GR" dirty="0"/>
          </a:p>
        </p:txBody>
      </p:sp>
      <p:sp>
        <p:nvSpPr>
          <p:cNvPr id="4" name="1 - Τίτλος"/>
          <p:cNvSpPr txBox="1">
            <a:spLocks/>
          </p:cNvSpPr>
          <p:nvPr/>
        </p:nvSpPr>
        <p:spPr>
          <a:xfrm>
            <a:off x="642938" y="500042"/>
            <a:ext cx="7929562" cy="771546"/>
          </a:xfrm>
          <a:prstGeom prst="rect">
            <a:avLst/>
          </a:prstGeom>
        </p:spPr>
        <p:style>
          <a:lnRef idx="0">
            <a:scrgbClr r="0" g="0" b="0"/>
          </a:lnRef>
          <a:fillRef idx="1002">
            <a:schemeClr val="lt2"/>
          </a:fillRef>
          <a:effectRef idx="0">
            <a:scrgbClr r="0" g="0" b="0"/>
          </a:effectRef>
          <a:fontRef idx="major"/>
        </p:style>
        <p:txBody>
          <a:bodyPr/>
          <a:lstStyle/>
          <a:p>
            <a:pPr algn="ctr" fontAlgn="auto">
              <a:spcAft>
                <a:spcPts val="0"/>
              </a:spcAft>
              <a:defRPr/>
            </a:pPr>
            <a:r>
              <a:rPr lang="el-GR" sz="2800" b="1" dirty="0" smtClean="0">
                <a:solidFill>
                  <a:srgbClr val="8E0000"/>
                </a:solidFill>
              </a:rPr>
              <a:t>Ψηφιακό </a:t>
            </a:r>
            <a:r>
              <a:rPr lang="el-GR" sz="2800" b="1" dirty="0" err="1" smtClean="0">
                <a:solidFill>
                  <a:srgbClr val="8E0000"/>
                </a:solidFill>
              </a:rPr>
              <a:t>κόμικ</a:t>
            </a:r>
            <a:endParaRPr lang="el-GR" sz="2800" b="1" spc="-100" dirty="0">
              <a:solidFill>
                <a:srgbClr val="8E0000"/>
              </a:solidFill>
            </a:endParaRPr>
          </a:p>
        </p:txBody>
      </p:sp>
      <p:sp>
        <p:nvSpPr>
          <p:cNvPr id="5" name="4 - Θέση αριθμού διαφάνειας"/>
          <p:cNvSpPr>
            <a:spLocks noGrp="1"/>
          </p:cNvSpPr>
          <p:nvPr>
            <p:ph type="sldNum" sz="quarter" idx="12"/>
          </p:nvPr>
        </p:nvSpPr>
        <p:spPr/>
        <p:txBody>
          <a:bodyPr/>
          <a:lstStyle/>
          <a:p>
            <a:fld id="{050C3B82-D382-4485-B805-A31A836349D2}" type="slidenum">
              <a:rPr lang="el-GR" smtClean="0"/>
              <a:pPr/>
              <a:t>27</a:t>
            </a:fld>
            <a:endParaRPr lang="el-GR"/>
          </a:p>
        </p:txBody>
      </p:sp>
      <p:sp>
        <p:nvSpPr>
          <p:cNvPr id="6" name="5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idx="1"/>
          </p:nvPr>
        </p:nvSpPr>
        <p:spPr>
          <a:xfrm>
            <a:off x="428596" y="500042"/>
            <a:ext cx="8183880" cy="500066"/>
          </a:xfrm>
          <a:prstGeom prst="rect">
            <a:avLst/>
          </a:prstGeom>
        </p:spPr>
        <p:style>
          <a:lnRef idx="0">
            <a:scrgbClr r="0" g="0" b="0"/>
          </a:lnRef>
          <a:fillRef idx="1002">
            <a:schemeClr val="lt2"/>
          </a:fillRef>
          <a:effectRef idx="0">
            <a:scrgbClr r="0" g="0" b="0"/>
          </a:effectRef>
          <a:fontRef idx="major"/>
        </p:style>
        <p:txBody>
          <a:bodyPr>
            <a:normAutofit fontScale="92500" lnSpcReduction="10000"/>
          </a:bodyPr>
          <a:lstStyle/>
          <a:p>
            <a:pPr algn="ctr" fontAlgn="auto">
              <a:spcAft>
                <a:spcPts val="0"/>
              </a:spcAft>
              <a:buNone/>
              <a:defRPr/>
            </a:pPr>
            <a:r>
              <a:rPr lang="el-GR" sz="2800" b="1" u="sng" spc="-100" dirty="0" smtClean="0">
                <a:solidFill>
                  <a:srgbClr val="8E0000"/>
                </a:solidFill>
                <a:hlinkClick r:id="rId2"/>
              </a:rPr>
              <a:t>Ύμνοι</a:t>
            </a:r>
            <a:endParaRPr lang="el-GR" sz="2800" b="1" u="sng" spc="-100" dirty="0">
              <a:solidFill>
                <a:srgbClr val="8E0000"/>
              </a:solidFill>
            </a:endParaRPr>
          </a:p>
        </p:txBody>
      </p:sp>
      <p:sp>
        <p:nvSpPr>
          <p:cNvPr id="7" name="6 - Ορθογώνιο"/>
          <p:cNvSpPr/>
          <p:nvPr/>
        </p:nvSpPr>
        <p:spPr>
          <a:xfrm>
            <a:off x="5357818" y="1857364"/>
            <a:ext cx="2786050" cy="646331"/>
          </a:xfrm>
          <a:prstGeom prst="rect">
            <a:avLst/>
          </a:prstGeom>
        </p:spPr>
        <p:txBody>
          <a:bodyPr wrap="square">
            <a:spAutoFit/>
          </a:bodyPr>
          <a:lstStyle/>
          <a:p>
            <a:r>
              <a:rPr lang="en-US" dirty="0" smtClean="0">
                <a:hlinkClick r:id="rId3"/>
              </a:rPr>
              <a:t>http://photodentro.edu.gr/lor/r/8521/6411</a:t>
            </a:r>
            <a:r>
              <a:rPr lang="en-US" dirty="0" smtClean="0"/>
              <a:t> </a:t>
            </a:r>
            <a:endParaRPr lang="el-GR" dirty="0"/>
          </a:p>
        </p:txBody>
      </p:sp>
      <p:sp>
        <p:nvSpPr>
          <p:cNvPr id="8" name="7 - Ορθογώνιο"/>
          <p:cNvSpPr/>
          <p:nvPr/>
        </p:nvSpPr>
        <p:spPr>
          <a:xfrm>
            <a:off x="500034" y="4286256"/>
            <a:ext cx="8001056" cy="2031325"/>
          </a:xfrm>
          <a:prstGeom prst="rect">
            <a:avLst/>
          </a:prstGeom>
        </p:spPr>
        <p:txBody>
          <a:bodyPr wrap="square">
            <a:spAutoFit/>
          </a:bodyPr>
          <a:lstStyle/>
          <a:p>
            <a:pPr algn="just">
              <a:buFont typeface="Arial" pitchFamily="34" charset="0"/>
              <a:buChar char="•"/>
            </a:pPr>
            <a:r>
              <a:rPr lang="el-GR" dirty="0" smtClean="0">
                <a:solidFill>
                  <a:schemeClr val="tx2">
                    <a:lumMod val="50000"/>
                  </a:schemeClr>
                </a:solidFill>
              </a:rPr>
              <a:t>Οι μαθητές ακούγοντας τον σχετικό ύμνο πληροφορούνται τα πιο σημαντικά στοιχεία για το έργο και την προσωπικότητα του Αγίου ή της γιορτής π.χ. Χριστουγέννων.</a:t>
            </a:r>
          </a:p>
          <a:p>
            <a:pPr algn="just">
              <a:buFont typeface="Arial" pitchFamily="34" charset="0"/>
              <a:buChar char="•"/>
            </a:pPr>
            <a:r>
              <a:rPr lang="el-GR" dirty="0" smtClean="0">
                <a:solidFill>
                  <a:schemeClr val="tx2">
                    <a:lumMod val="50000"/>
                  </a:schemeClr>
                </a:solidFill>
              </a:rPr>
              <a:t>Ακούγεται ο ύμνος και τα λόγια του ύμνου καθώς ακούγονται εμφανίζονται σταδιακά επάνω στην εικόνα για οπτικοακουστική προσέγγιση και καλύτερη αποτύπωση στη μνήμη</a:t>
            </a:r>
            <a:r>
              <a:rPr lang="el-GR" dirty="0" smtClean="0"/>
              <a:t>. </a:t>
            </a:r>
          </a:p>
          <a:p>
            <a:pPr algn="just"/>
            <a:endParaRPr lang="el-GR" dirty="0">
              <a:solidFill>
                <a:schemeClr val="tx2">
                  <a:lumMod val="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642910" y="1241958"/>
            <a:ext cx="4286280" cy="2634102"/>
          </a:xfrm>
          <a:prstGeom prst="rect">
            <a:avLst/>
          </a:prstGeom>
          <a:noFill/>
          <a:ln w="9525">
            <a:noFill/>
            <a:miter lim="800000"/>
            <a:headEnd/>
            <a:tailEnd/>
          </a:ln>
          <a:effectLst/>
        </p:spPr>
      </p:pic>
      <p:sp>
        <p:nvSpPr>
          <p:cNvPr id="6" name="5 - Θέση αριθμού διαφάνειας"/>
          <p:cNvSpPr>
            <a:spLocks noGrp="1"/>
          </p:cNvSpPr>
          <p:nvPr>
            <p:ph type="sldNum" sz="quarter" idx="12"/>
          </p:nvPr>
        </p:nvSpPr>
        <p:spPr/>
        <p:txBody>
          <a:bodyPr/>
          <a:lstStyle/>
          <a:p>
            <a:fld id="{050C3B82-D382-4485-B805-A31A836349D2}" type="slidenum">
              <a:rPr lang="el-GR" smtClean="0"/>
              <a:pPr/>
              <a:t>28</a:t>
            </a:fld>
            <a:endParaRPr lang="el-GR"/>
          </a:p>
        </p:txBody>
      </p:sp>
      <p:sp>
        <p:nvSpPr>
          <p:cNvPr id="9" name="8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571480"/>
            <a:ext cx="8121083" cy="785818"/>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5004048" y="688168"/>
            <a:ext cx="3423322" cy="523220"/>
          </a:xfrm>
          <a:prstGeom prst="rect">
            <a:avLst/>
          </a:prstGeom>
        </p:spPr>
        <p:txBody>
          <a:bodyPr wrap="square">
            <a:spAutoFit/>
          </a:bodyPr>
          <a:lstStyle/>
          <a:p>
            <a:pPr lvl="0">
              <a:spcBef>
                <a:spcPct val="0"/>
              </a:spcBef>
              <a:defRPr/>
            </a:pPr>
            <a:r>
              <a:rPr lang="en-US" sz="2800" b="1" dirty="0" smtClean="0">
                <a:solidFill>
                  <a:srgbClr val="002060"/>
                </a:solidFill>
                <a:effectLst>
                  <a:outerShdw blurRad="38100" dist="38100" dir="2700000" algn="tl">
                    <a:srgbClr val="000000">
                      <a:alpha val="43137"/>
                    </a:srgbClr>
                  </a:outerShdw>
                </a:effectLst>
                <a:latin typeface="Arial Narrow" pitchFamily="34" charset="0"/>
                <a:hlinkClick r:id="rId2"/>
              </a:rPr>
              <a:t>photodentro.edu.gr</a:t>
            </a:r>
            <a:r>
              <a:rPr lang="el-GR" sz="2800" b="1" dirty="0" smtClean="0">
                <a:solidFill>
                  <a:srgbClr val="002060"/>
                </a:solidFill>
                <a:effectLst>
                  <a:outerShdw blurRad="38100" dist="38100" dir="2700000" algn="tl">
                    <a:srgbClr val="000000">
                      <a:alpha val="43137"/>
                    </a:srgbClr>
                  </a:outerShdw>
                </a:effectLst>
                <a:latin typeface="Arial Narrow" pitchFamily="34" charset="0"/>
                <a:hlinkClick r:id="rId2"/>
              </a:rPr>
              <a:t>/</a:t>
            </a:r>
            <a:r>
              <a:rPr lang="en-US" sz="2800" b="1" dirty="0" err="1" smtClean="0">
                <a:solidFill>
                  <a:srgbClr val="002060"/>
                </a:solidFill>
                <a:effectLst>
                  <a:outerShdw blurRad="38100" dist="38100" dir="2700000" algn="tl">
                    <a:srgbClr val="000000">
                      <a:alpha val="43137"/>
                    </a:srgbClr>
                  </a:outerShdw>
                </a:effectLst>
                <a:latin typeface="Arial Narrow" pitchFamily="34" charset="0"/>
                <a:hlinkClick r:id="rId2"/>
              </a:rPr>
              <a:t>lor</a:t>
            </a: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8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9" name="Rectangle 8"/>
          <p:cNvSpPr/>
          <p:nvPr/>
        </p:nvSpPr>
        <p:spPr>
          <a:xfrm>
            <a:off x="1331319" y="580446"/>
            <a:ext cx="2685351" cy="738664"/>
          </a:xfrm>
          <a:prstGeom prst="rect">
            <a:avLst/>
          </a:prstGeom>
        </p:spPr>
        <p:txBody>
          <a:bodyPr wrap="none">
            <a:spAutoFit/>
          </a:bodyP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Φωτόδεντρο</a:t>
            </a:r>
            <a:r>
              <a:rPr lang="el-GR"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rPr>
              <a:t> </a:t>
            </a:r>
            <a:endParaRPr lang="en-US"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endParaRPr>
          </a:p>
          <a:p>
            <a:pPr lvl="0">
              <a:spcBef>
                <a:spcPct val="0"/>
              </a:spcBef>
              <a:defRPr/>
            </a:pPr>
            <a:r>
              <a:rPr lang="en-US" sz="1400" b="1" dirty="0" smtClean="0">
                <a:solidFill>
                  <a:schemeClr val="bg1">
                    <a:lumMod val="65000"/>
                  </a:schemeClr>
                </a:solidFill>
                <a:effectLst>
                  <a:outerShdw blurRad="38100" dist="38100" dir="2700000" algn="tl">
                    <a:srgbClr val="000000">
                      <a:alpha val="43137"/>
                    </a:srgbClr>
                  </a:outerShdw>
                </a:effectLst>
                <a:latin typeface="Arial Narrow" pitchFamily="34" charset="0"/>
              </a:rPr>
              <a:t>            </a:t>
            </a:r>
            <a:r>
              <a:rPr lang="el-GR" sz="1400" b="1" dirty="0" smtClean="0">
                <a:solidFill>
                  <a:schemeClr val="bg1"/>
                </a:solidFill>
                <a:effectLst>
                  <a:outerShdw blurRad="38100" dist="38100" dir="2700000" algn="tl">
                    <a:srgbClr val="000000">
                      <a:alpha val="43137"/>
                    </a:srgbClr>
                  </a:outerShdw>
                </a:effectLst>
                <a:latin typeface="Arial Narrow" pitchFamily="34" charset="0"/>
              </a:rPr>
              <a:t>ΜΑΘΗΣΙΑΚΑ ΑΝΤΙΚΕΙΜΕΝΑ </a:t>
            </a:r>
            <a:endParaRPr lang="el-GR" sz="14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5363" name="Picture 3" descr="C:\ELINA\A ΨΗΦΙΑΚΟ ΣΧΟΛΕΙΟ\ΕΙΚΟΝΕΣ - TEMPLATES - LOGOS\ΒΑΣΙΚΑ ΓΡΑΦΙΚΑ\photodentro\screenshots\lor\log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244" y="561541"/>
            <a:ext cx="854075"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485926" y="1603054"/>
            <a:ext cx="6102297" cy="357190"/>
          </a:xfrm>
          <a:prstGeom prst="roundRect">
            <a:avLst/>
          </a:prstGeom>
          <a:solidFill>
            <a:schemeClr val="bg2"/>
          </a:solidFill>
        </p:spPr>
        <p:style>
          <a:lnRef idx="1">
            <a:schemeClr val="accent5"/>
          </a:lnRef>
          <a:fillRef idx="2">
            <a:schemeClr val="accent5"/>
          </a:fillRef>
          <a:effectRef idx="1">
            <a:schemeClr val="accent5"/>
          </a:effectRef>
          <a:fontRef idx="minor">
            <a:schemeClr val="dk1"/>
          </a:fontRef>
        </p:style>
        <p:txBody>
          <a:bodyPr rtlCol="0" anchor="ctr"/>
          <a:lstStyle/>
          <a:p>
            <a:r>
              <a:rPr lang="el-GR" sz="1600" b="1" dirty="0" smtClean="0">
                <a:solidFill>
                  <a:schemeClr val="bg1"/>
                </a:solidFill>
              </a:rPr>
              <a:t>Οι συλλογές Μαθησιακών Αντικειμένων </a:t>
            </a:r>
            <a:endParaRPr lang="el-GR" sz="1600" b="1" dirty="0">
              <a:solidFill>
                <a:schemeClr val="bg1"/>
              </a:solidFill>
            </a:endParaRPr>
          </a:p>
        </p:txBody>
      </p:sp>
      <p:sp>
        <p:nvSpPr>
          <p:cNvPr id="3" name="Rectangle 2"/>
          <p:cNvSpPr/>
          <p:nvPr/>
        </p:nvSpPr>
        <p:spPr>
          <a:xfrm>
            <a:off x="2286000" y="3105835"/>
            <a:ext cx="4572000" cy="646331"/>
          </a:xfrm>
          <a:prstGeom prst="rect">
            <a:avLst/>
          </a:prstGeom>
        </p:spPr>
        <p:txBody>
          <a:bodyPr>
            <a:spAutoFit/>
          </a:bodyPr>
          <a:lstStyle/>
          <a:p>
            <a:r>
              <a:rPr lang="el-GR" b="1" dirty="0">
                <a:solidFill>
                  <a:schemeClr val="bg1"/>
                </a:solidFill>
              </a:rPr>
              <a:t>Οι συλλογές Μαθησιακών Αντικειμένων </a:t>
            </a:r>
          </a:p>
        </p:txBody>
      </p:sp>
      <p:sp>
        <p:nvSpPr>
          <p:cNvPr id="12" name="Rounded Rectangle 11"/>
          <p:cNvSpPr/>
          <p:nvPr/>
        </p:nvSpPr>
        <p:spPr>
          <a:xfrm>
            <a:off x="503800" y="2217343"/>
            <a:ext cx="3174722" cy="1280321"/>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lvl="0">
              <a:spcBef>
                <a:spcPct val="0"/>
              </a:spcBef>
              <a:defRPr/>
            </a:pPr>
            <a:r>
              <a:rPr lang="el-GR" sz="1600" dirty="0">
                <a:ln w="12700">
                  <a:solidFill>
                    <a:schemeClr val="tx2">
                      <a:satMod val="155000"/>
                    </a:schemeClr>
                  </a:solidFill>
                  <a:prstDash val="solid"/>
                </a:ln>
                <a:solidFill>
                  <a:schemeClr val="tx1"/>
                </a:solidFill>
              </a:rPr>
              <a:t>Συλλογές από </a:t>
            </a:r>
            <a:r>
              <a:rPr lang="el-GR" sz="1600" dirty="0" smtClean="0">
                <a:ln w="12700">
                  <a:solidFill>
                    <a:schemeClr val="tx2">
                      <a:satMod val="155000"/>
                    </a:schemeClr>
                  </a:solidFill>
                  <a:prstDash val="solid"/>
                </a:ln>
                <a:solidFill>
                  <a:schemeClr val="tx1"/>
                </a:solidFill>
              </a:rPr>
              <a:t>προηγούμενα έργα ανάπτυξης εκπαιδευτικών </a:t>
            </a:r>
            <a:r>
              <a:rPr lang="el-GR" sz="1600" dirty="0">
                <a:ln w="12700">
                  <a:solidFill>
                    <a:schemeClr val="tx2">
                      <a:satMod val="155000"/>
                    </a:schemeClr>
                  </a:solidFill>
                  <a:prstDash val="solid"/>
                </a:ln>
                <a:solidFill>
                  <a:schemeClr val="tx1"/>
                </a:solidFill>
              </a:rPr>
              <a:t>σεναρίων και </a:t>
            </a:r>
            <a:r>
              <a:rPr lang="el-GR" sz="1600" dirty="0" smtClean="0">
                <a:ln w="12700">
                  <a:solidFill>
                    <a:schemeClr val="tx2">
                      <a:satMod val="155000"/>
                    </a:schemeClr>
                  </a:solidFill>
                  <a:prstDash val="solid"/>
                </a:ln>
                <a:solidFill>
                  <a:schemeClr val="tx1"/>
                </a:solidFill>
              </a:rPr>
              <a:t>λογισμικού</a:t>
            </a:r>
            <a:endParaRPr lang="el-GR" sz="1600" dirty="0">
              <a:ln w="12700">
                <a:solidFill>
                  <a:schemeClr val="tx2">
                    <a:satMod val="155000"/>
                  </a:schemeClr>
                </a:solidFill>
                <a:prstDash val="solid"/>
              </a:ln>
              <a:solidFill>
                <a:schemeClr val="tx1"/>
              </a:solidFill>
            </a:endParaRPr>
          </a:p>
        </p:txBody>
      </p:sp>
      <p:pic>
        <p:nvPicPr>
          <p:cNvPr id="15" name="Picture 2" descr="Niriides_Logo"/>
          <p:cNvPicPr>
            <a:picLocks noChangeAspect="1" noChangeArrowheads="1"/>
          </p:cNvPicPr>
          <p:nvPr/>
        </p:nvPicPr>
        <p:blipFill>
          <a:blip r:embed="rId4" cstate="print"/>
          <a:srcRect/>
          <a:stretch>
            <a:fillRect/>
          </a:stretch>
        </p:blipFill>
        <p:spPr bwMode="auto">
          <a:xfrm>
            <a:off x="1371194" y="3857628"/>
            <a:ext cx="1486294" cy="409426"/>
          </a:xfrm>
          <a:prstGeom prst="rect">
            <a:avLst/>
          </a:prstGeom>
          <a:noFill/>
          <a:ln w="9525">
            <a:noFill/>
            <a:miter lim="800000"/>
            <a:headEnd/>
            <a:tailEnd/>
          </a:ln>
        </p:spPr>
      </p:pic>
      <p:pic>
        <p:nvPicPr>
          <p:cNvPr id="16" name="Picture 9" descr="D:\ELINA\ΔΡΑΣΕΙΣ ΕΚΠΑΙΔΕΥΤΙΚΟΥ ΛΟΓΙΣΜΙΚΟΥ\ΕΚΠΑΙΔΕΥΤΙΚΟ ΛΟΓΙΣΜΙΚΟ - ΥΛΙΚΟ ΔΗΜΟΣΙΟΤΗΤΑΣ\ΛΟΓΟΤΥΠΑ\ΛΟΓΟΤΥΠΑ-ΠΛΕΙΑΔΕΣ\Logos Final\Chrisallides_Logo.jpg"/>
          <p:cNvPicPr>
            <a:picLocks noChangeAspect="1" noChangeArrowheads="1"/>
          </p:cNvPicPr>
          <p:nvPr/>
        </p:nvPicPr>
        <p:blipFill>
          <a:blip r:embed="rId5" cstate="print"/>
          <a:srcRect/>
          <a:stretch>
            <a:fillRect/>
          </a:stretch>
        </p:blipFill>
        <p:spPr bwMode="auto">
          <a:xfrm>
            <a:off x="1857356" y="4286256"/>
            <a:ext cx="1466588" cy="333375"/>
          </a:xfrm>
          <a:prstGeom prst="rect">
            <a:avLst/>
          </a:prstGeom>
          <a:noFill/>
        </p:spPr>
      </p:pic>
      <p:pic>
        <p:nvPicPr>
          <p:cNvPr id="17" name="Picture 2"/>
          <p:cNvPicPr>
            <a:picLocks noChangeAspect="1" noChangeArrowheads="1"/>
          </p:cNvPicPr>
          <p:nvPr/>
        </p:nvPicPr>
        <p:blipFill>
          <a:blip r:embed="rId6" cstate="print"/>
          <a:srcRect/>
          <a:stretch>
            <a:fillRect/>
          </a:stretch>
        </p:blipFill>
        <p:spPr bwMode="auto">
          <a:xfrm>
            <a:off x="582650" y="4671907"/>
            <a:ext cx="811274" cy="794373"/>
          </a:xfrm>
          <a:prstGeom prst="rect">
            <a:avLst/>
          </a:prstGeom>
          <a:noFill/>
          <a:ln w="9525">
            <a:noFill/>
            <a:miter lim="800000"/>
            <a:headEnd/>
            <a:tailEnd/>
          </a:ln>
          <a:effectLst/>
        </p:spPr>
      </p:pic>
      <p:pic>
        <p:nvPicPr>
          <p:cNvPr id="18" name="Picture 4" descr="Ελληνικά Σχολεία στην Κοινωνία της Πληροφορίας"/>
          <p:cNvPicPr>
            <a:picLocks noChangeAspect="1" noChangeArrowheads="1"/>
          </p:cNvPicPr>
          <p:nvPr/>
        </p:nvPicPr>
        <p:blipFill>
          <a:blip r:embed="rId7" cstate="print"/>
          <a:srcRect/>
          <a:stretch>
            <a:fillRect/>
          </a:stretch>
        </p:blipFill>
        <p:spPr bwMode="auto">
          <a:xfrm>
            <a:off x="582650" y="3630674"/>
            <a:ext cx="748669" cy="889315"/>
          </a:xfrm>
          <a:prstGeom prst="rect">
            <a:avLst/>
          </a:prstGeom>
          <a:noFill/>
        </p:spPr>
      </p:pic>
      <p:pic>
        <p:nvPicPr>
          <p:cNvPr id="3074" name="Picture 2"/>
          <p:cNvPicPr>
            <a:picLocks noChangeAspect="1" noChangeArrowheads="1"/>
          </p:cNvPicPr>
          <p:nvPr/>
        </p:nvPicPr>
        <p:blipFill>
          <a:blip r:embed="rId8" cstate="print"/>
          <a:srcRect/>
          <a:stretch>
            <a:fillRect/>
          </a:stretch>
        </p:blipFill>
        <p:spPr bwMode="auto">
          <a:xfrm>
            <a:off x="3714744" y="2071678"/>
            <a:ext cx="5072098" cy="3905184"/>
          </a:xfrm>
          <a:prstGeom prst="rect">
            <a:avLst/>
          </a:prstGeom>
          <a:noFill/>
          <a:ln w="9525">
            <a:noFill/>
            <a:miter lim="800000"/>
            <a:headEnd/>
            <a:tailEnd/>
          </a:ln>
          <a:effectLst/>
        </p:spPr>
      </p:pic>
      <p:sp>
        <p:nvSpPr>
          <p:cNvPr id="14" name="13 - Θέση αριθμού διαφάνειας"/>
          <p:cNvSpPr>
            <a:spLocks noGrp="1"/>
          </p:cNvSpPr>
          <p:nvPr>
            <p:ph type="sldNum" sz="quarter" idx="12"/>
          </p:nvPr>
        </p:nvSpPr>
        <p:spPr/>
        <p:txBody>
          <a:bodyPr/>
          <a:lstStyle/>
          <a:p>
            <a:fld id="{050C3B82-D382-4485-B805-A31A836349D2}" type="slidenum">
              <a:rPr lang="el-GR" smtClean="0"/>
              <a:pPr/>
              <a:t>29</a:t>
            </a:fld>
            <a:endParaRPr lang="el-GR"/>
          </a:p>
        </p:txBody>
      </p:sp>
      <p:sp>
        <p:nvSpPr>
          <p:cNvPr id="19" name="18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2810212649"/>
      </p:ext>
    </p:extLst>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8 - Τίτλος"/>
          <p:cNvSpPr>
            <a:spLocks noGrp="1"/>
          </p:cNvSpPr>
          <p:nvPr>
            <p:ph type="title"/>
          </p:nvPr>
        </p:nvSpPr>
        <p:spPr>
          <a:xfrm>
            <a:off x="857224" y="571480"/>
            <a:ext cx="7755252" cy="785818"/>
          </a:xfrm>
        </p:spPr>
        <p:txBody>
          <a:bodyPr>
            <a:noAutofit/>
          </a:bodyPr>
          <a:lstStyle/>
          <a:p>
            <a:pPr algn="ctr" eaLnBrk="1" hangingPunct="1"/>
            <a:r>
              <a:rPr lang="el-GR" sz="2800" dirty="0" smtClean="0">
                <a:solidFill>
                  <a:srgbClr val="8E0000"/>
                </a:solidFill>
                <a:effectLst/>
              </a:rPr>
              <a:t>Ομάδα εμπλουτισμού των βιβλίων Θρησκευτικών</a:t>
            </a:r>
          </a:p>
        </p:txBody>
      </p:sp>
      <p:sp>
        <p:nvSpPr>
          <p:cNvPr id="8195" name="7 - Θέση περιεχομένου"/>
          <p:cNvSpPr>
            <a:spLocks noGrp="1"/>
          </p:cNvSpPr>
          <p:nvPr>
            <p:ph idx="1"/>
          </p:nvPr>
        </p:nvSpPr>
        <p:spPr>
          <a:xfrm>
            <a:off x="428596" y="1571612"/>
            <a:ext cx="8229600" cy="4714908"/>
          </a:xfrm>
        </p:spPr>
        <p:txBody>
          <a:bodyPr>
            <a:normAutofit fontScale="70000" lnSpcReduction="20000"/>
          </a:bodyPr>
          <a:lstStyle/>
          <a:p>
            <a:pPr>
              <a:buNone/>
            </a:pPr>
            <a:r>
              <a:rPr lang="el-GR" sz="2800" b="1" dirty="0" smtClean="0">
                <a:solidFill>
                  <a:srgbClr val="0070C0"/>
                </a:solidFill>
              </a:rPr>
              <a:t>Συντονίστρια ομάδας</a:t>
            </a:r>
            <a:r>
              <a:rPr lang="el-GR" sz="2800" dirty="0" smtClean="0">
                <a:solidFill>
                  <a:srgbClr val="0070C0"/>
                </a:solidFill>
              </a:rPr>
              <a:t>:  </a:t>
            </a:r>
            <a:r>
              <a:rPr lang="el-GR" sz="2800" b="1" dirty="0" err="1" smtClean="0"/>
              <a:t>Μητροπούλου</a:t>
            </a:r>
            <a:r>
              <a:rPr lang="el-GR" sz="2800" b="1" dirty="0" smtClean="0"/>
              <a:t> </a:t>
            </a:r>
            <a:r>
              <a:rPr lang="el-GR" sz="2800" b="1" dirty="0" smtClean="0"/>
              <a:t>Βασιλική</a:t>
            </a:r>
            <a:r>
              <a:rPr lang="en-US" sz="2800" dirty="0" smtClean="0"/>
              <a:t>, </a:t>
            </a:r>
            <a:r>
              <a:rPr lang="el-GR" sz="2800" dirty="0" err="1" smtClean="0"/>
              <a:t>μελος</a:t>
            </a:r>
            <a:r>
              <a:rPr lang="el-GR" sz="2800" dirty="0" smtClean="0"/>
              <a:t> ΔΕΠ, Αριστοτέλειο Πανεπιστήμιο Θεσσαλονίκης, </a:t>
            </a:r>
            <a:r>
              <a:rPr lang="el-GR" dirty="0" smtClean="0"/>
              <a:t>Συνεργάτης ΙΤΥΕ «ΔΙΟΦΑΝΤΟΣ»</a:t>
            </a:r>
            <a:endParaRPr lang="el-GR" sz="2800" dirty="0" smtClean="0"/>
          </a:p>
          <a:p>
            <a:pPr eaLnBrk="1" hangingPunct="1">
              <a:buNone/>
            </a:pPr>
            <a:endParaRPr lang="el-GR" sz="2800" dirty="0" smtClean="0"/>
          </a:p>
          <a:p>
            <a:pPr>
              <a:buNone/>
            </a:pPr>
            <a:r>
              <a:rPr lang="en-US" sz="2800" b="1" dirty="0" smtClean="0">
                <a:solidFill>
                  <a:srgbClr val="0070C0"/>
                </a:solidFill>
              </a:rPr>
              <a:t>M</a:t>
            </a:r>
            <a:r>
              <a:rPr lang="el-GR" sz="2800" b="1" dirty="0" smtClean="0">
                <a:solidFill>
                  <a:srgbClr val="0070C0"/>
                </a:solidFill>
              </a:rPr>
              <a:t>έλη της </a:t>
            </a:r>
            <a:r>
              <a:rPr lang="el-GR" sz="2800" b="1" dirty="0" smtClean="0">
                <a:solidFill>
                  <a:srgbClr val="0070C0"/>
                </a:solidFill>
              </a:rPr>
              <a:t>ομάδας </a:t>
            </a:r>
            <a:r>
              <a:rPr lang="el-GR" b="1" dirty="0" smtClean="0">
                <a:solidFill>
                  <a:srgbClr val="0070C0"/>
                </a:solidFill>
              </a:rPr>
              <a:t>συνεργατών </a:t>
            </a:r>
            <a:r>
              <a:rPr lang="el-GR" b="1" dirty="0" smtClean="0">
                <a:solidFill>
                  <a:srgbClr val="0070C0"/>
                </a:solidFill>
              </a:rPr>
              <a:t>ΙΤΥΕ</a:t>
            </a:r>
            <a:r>
              <a:rPr lang="el-GR" sz="2800" b="1" dirty="0" smtClean="0">
                <a:solidFill>
                  <a:srgbClr val="0070C0"/>
                </a:solidFill>
              </a:rPr>
              <a:t>: </a:t>
            </a:r>
            <a:endParaRPr lang="el-GR" sz="2800" b="1" dirty="0" smtClean="0">
              <a:solidFill>
                <a:srgbClr val="0070C0"/>
              </a:solidFill>
            </a:endParaRPr>
          </a:p>
          <a:p>
            <a:pPr eaLnBrk="1" hangingPunct="1"/>
            <a:r>
              <a:rPr lang="el-GR" sz="2800" dirty="0" smtClean="0"/>
              <a:t>Νικόλαος Αργυρόπουλος</a:t>
            </a:r>
          </a:p>
          <a:p>
            <a:pPr eaLnBrk="1" hangingPunct="1"/>
            <a:r>
              <a:rPr lang="el-GR" sz="2800" dirty="0" smtClean="0"/>
              <a:t>Βασίλειος Βασιλείου </a:t>
            </a:r>
          </a:p>
          <a:p>
            <a:pPr eaLnBrk="1" hangingPunct="1"/>
            <a:r>
              <a:rPr lang="el-GR" sz="2800" dirty="0" smtClean="0"/>
              <a:t>Αλέξανδρος Γκίκας </a:t>
            </a:r>
          </a:p>
          <a:p>
            <a:pPr eaLnBrk="1" hangingPunct="1"/>
            <a:r>
              <a:rPr lang="el-GR" sz="2800" dirty="0" smtClean="0"/>
              <a:t>Αλέξανδρος </a:t>
            </a:r>
            <a:r>
              <a:rPr lang="el-GR" sz="2800" dirty="0" err="1" smtClean="0"/>
              <a:t>Καπανιάρης</a:t>
            </a:r>
            <a:r>
              <a:rPr lang="el-GR" sz="2800" dirty="0" smtClean="0"/>
              <a:t> </a:t>
            </a:r>
          </a:p>
          <a:p>
            <a:pPr eaLnBrk="1" hangingPunct="1"/>
            <a:r>
              <a:rPr lang="el-GR" sz="2800" dirty="0" smtClean="0"/>
              <a:t>Ιωάννα Κομνηνού </a:t>
            </a:r>
          </a:p>
          <a:p>
            <a:pPr eaLnBrk="1" hangingPunct="1"/>
            <a:r>
              <a:rPr lang="el-GR" sz="2800" dirty="0" smtClean="0"/>
              <a:t>Νικόλαος Μαρινόπουλος </a:t>
            </a:r>
          </a:p>
          <a:p>
            <a:pPr eaLnBrk="1" hangingPunct="1"/>
            <a:r>
              <a:rPr lang="el-GR" sz="2800" dirty="0" smtClean="0"/>
              <a:t>Νικόλαος Παύλου </a:t>
            </a:r>
          </a:p>
          <a:p>
            <a:pPr eaLnBrk="1" hangingPunct="1"/>
            <a:r>
              <a:rPr lang="el-GR" sz="2800" dirty="0" smtClean="0"/>
              <a:t>Γεώργιος Παπανικολάου</a:t>
            </a:r>
          </a:p>
          <a:p>
            <a:pPr eaLnBrk="1" hangingPunct="1"/>
            <a:r>
              <a:rPr lang="el-GR" sz="2800" dirty="0" smtClean="0"/>
              <a:t>Κώστας </a:t>
            </a:r>
            <a:r>
              <a:rPr lang="el-GR" sz="2800" dirty="0" err="1" smtClean="0"/>
              <a:t>Πρέντος</a:t>
            </a:r>
            <a:r>
              <a:rPr lang="el-GR" sz="2800" dirty="0" smtClean="0"/>
              <a:t> </a:t>
            </a:r>
          </a:p>
          <a:p>
            <a:pPr eaLnBrk="1" hangingPunct="1"/>
            <a:r>
              <a:rPr lang="el-GR" sz="2800" dirty="0" smtClean="0"/>
              <a:t>Κωνσταντίνα </a:t>
            </a:r>
            <a:r>
              <a:rPr lang="el-GR" sz="2800" dirty="0" err="1" smtClean="0"/>
              <a:t>Τσιτουρίδου</a:t>
            </a:r>
            <a:r>
              <a:rPr lang="el-GR" sz="2800" baseline="30000" dirty="0" smtClean="0"/>
              <a:t>  </a:t>
            </a:r>
            <a:r>
              <a:rPr lang="el-GR" sz="2800" dirty="0" smtClean="0"/>
              <a:t/>
            </a:r>
            <a:br>
              <a:rPr lang="el-GR" sz="2800" dirty="0" smtClean="0"/>
            </a:br>
            <a:endParaRPr lang="el-GR" sz="2800" b="1" dirty="0" smtClean="0"/>
          </a:p>
          <a:p>
            <a:pPr eaLnBrk="1" hangingPunct="1"/>
            <a:endParaRPr lang="el-GR" dirty="0" smtClean="0"/>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3</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571480"/>
            <a:ext cx="8121083" cy="785818"/>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15" name="Rounded Rectangle 14"/>
          <p:cNvSpPr/>
          <p:nvPr/>
        </p:nvSpPr>
        <p:spPr>
          <a:xfrm>
            <a:off x="642910" y="1500174"/>
            <a:ext cx="7811802" cy="928693"/>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t"/>
          <a:lstStyle/>
          <a:p>
            <a:pPr lvl="0"/>
            <a:endParaRPr lang="el-GR" sz="1400" b="1" dirty="0" smtClean="0">
              <a:solidFill>
                <a:schemeClr val="accent5">
                  <a:lumMod val="75000"/>
                </a:schemeClr>
              </a:solidFill>
              <a:cs typeface="Tahoma" pitchFamily="34" charset="0"/>
            </a:endParaRPr>
          </a:p>
        </p:txBody>
      </p:sp>
      <p:sp>
        <p:nvSpPr>
          <p:cNvPr id="4" name="Rectangle 3"/>
          <p:cNvSpPr/>
          <p:nvPr/>
        </p:nvSpPr>
        <p:spPr>
          <a:xfrm>
            <a:off x="785786" y="1714488"/>
            <a:ext cx="7339518" cy="646331"/>
          </a:xfrm>
          <a:prstGeom prst="rect">
            <a:avLst/>
          </a:prstGeom>
        </p:spPr>
        <p:txBody>
          <a:bodyPr wrap="square">
            <a:spAutoFit/>
          </a:bodyPr>
          <a:lstStyle/>
          <a:p>
            <a:pPr lvl="0" algn="ctr">
              <a:spcBef>
                <a:spcPct val="0"/>
              </a:spcBef>
              <a:defRPr/>
            </a:pPr>
            <a:r>
              <a:rPr lang="el-GR" b="1" dirty="0" smtClean="0"/>
              <a:t>Αποθετήριο Εκπαιδευτικών Βίντεο</a:t>
            </a:r>
            <a:r>
              <a:rPr lang="el-GR" b="1" dirty="0"/>
              <a:t> </a:t>
            </a:r>
            <a:r>
              <a:rPr lang="el-GR" b="1" dirty="0" smtClean="0"/>
              <a:t>για </a:t>
            </a:r>
            <a:r>
              <a:rPr lang="el-GR" b="1" dirty="0"/>
              <a:t>την </a:t>
            </a:r>
            <a:r>
              <a:rPr lang="el-GR" b="1" dirty="0" smtClean="0"/>
              <a:t>Πρωτοβάθμια </a:t>
            </a:r>
          </a:p>
          <a:p>
            <a:pPr lvl="0" algn="ctr">
              <a:spcBef>
                <a:spcPct val="0"/>
              </a:spcBef>
              <a:defRPr/>
            </a:pPr>
            <a:r>
              <a:rPr lang="el-GR" b="1" dirty="0" smtClean="0"/>
              <a:t>και Δευτεροβάθμια Εκπαίδευση</a:t>
            </a:r>
            <a:endParaRPr lang="el-GR" b="1" dirty="0"/>
          </a:p>
        </p:txBody>
      </p:sp>
      <p:sp>
        <p:nvSpPr>
          <p:cNvPr id="10" name="Rectangle 9"/>
          <p:cNvSpPr/>
          <p:nvPr/>
        </p:nvSpPr>
        <p:spPr>
          <a:xfrm>
            <a:off x="1331319" y="580446"/>
            <a:ext cx="2425279" cy="738664"/>
          </a:xfrm>
          <a:prstGeom prst="rect">
            <a:avLst/>
          </a:prstGeom>
        </p:spPr>
        <p:txBody>
          <a:bodyPr wrap="none">
            <a:spAutoFit/>
          </a:bodyP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Φωτόδεντρο</a:t>
            </a:r>
            <a:r>
              <a:rPr lang="el-GR"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rPr>
              <a:t> </a:t>
            </a:r>
            <a:endParaRPr lang="en-US"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endParaRPr>
          </a:p>
          <a:p>
            <a:pPr lvl="0">
              <a:spcBef>
                <a:spcPct val="0"/>
              </a:spcBef>
              <a:defRPr/>
            </a:pPr>
            <a:r>
              <a:rPr lang="en-US" sz="1400" b="1" dirty="0" smtClean="0">
                <a:solidFill>
                  <a:schemeClr val="bg1">
                    <a:lumMod val="65000"/>
                  </a:schemeClr>
                </a:solidFill>
                <a:effectLst>
                  <a:outerShdw blurRad="38100" dist="38100" dir="2700000" algn="tl">
                    <a:srgbClr val="000000">
                      <a:alpha val="43137"/>
                    </a:srgbClr>
                  </a:outerShdw>
                </a:effectLst>
                <a:latin typeface="Arial Narrow" pitchFamily="34" charset="0"/>
              </a:rPr>
              <a:t>            </a:t>
            </a:r>
            <a:r>
              <a:rPr lang="el-GR" sz="1400" b="1" dirty="0" smtClean="0">
                <a:solidFill>
                  <a:schemeClr val="bg1"/>
                </a:solidFill>
                <a:effectLst>
                  <a:outerShdw blurRad="38100" dist="38100" dir="2700000" algn="tl">
                    <a:srgbClr val="000000">
                      <a:alpha val="43137"/>
                    </a:srgbClr>
                  </a:outerShdw>
                </a:effectLst>
                <a:latin typeface="Arial Narrow" pitchFamily="34" charset="0"/>
              </a:rPr>
              <a:t>ΕΚΠΑΙΔΕΥΤΙΚΑ ΒΙΝΤΕΟ</a:t>
            </a:r>
            <a:endParaRPr lang="el-GR" sz="1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4644008" y="688168"/>
            <a:ext cx="3783362" cy="523220"/>
          </a:xfrm>
          <a:prstGeom prst="rect">
            <a:avLst/>
          </a:prstGeom>
        </p:spPr>
        <p:txBody>
          <a:bodyPr wrap="square">
            <a:spAutoFit/>
          </a:bodyPr>
          <a:lstStyle/>
          <a:p>
            <a:pPr lvl="0">
              <a:spcBef>
                <a:spcPct val="0"/>
              </a:spcBef>
              <a:defRPr/>
            </a:pPr>
            <a:r>
              <a:rPr lang="en-US" sz="2800" b="1" dirty="0" smtClean="0">
                <a:solidFill>
                  <a:schemeClr val="accent2">
                    <a:lumMod val="40000"/>
                    <a:lumOff val="60000"/>
                  </a:schemeClr>
                </a:solidFill>
                <a:effectLst>
                  <a:outerShdw blurRad="38100" dist="38100" dir="2700000" algn="tl">
                    <a:srgbClr val="000000">
                      <a:alpha val="43137"/>
                    </a:srgbClr>
                  </a:outerShdw>
                </a:effectLst>
                <a:latin typeface="Arial Narrow" pitchFamily="34" charset="0"/>
                <a:hlinkClick r:id="rId3"/>
              </a:rPr>
              <a:t>photodentro.edu.gr</a:t>
            </a:r>
            <a:r>
              <a:rPr lang="el-GR" sz="2800" b="1" dirty="0" smtClean="0">
                <a:solidFill>
                  <a:schemeClr val="accent2">
                    <a:lumMod val="40000"/>
                    <a:lumOff val="60000"/>
                  </a:schemeClr>
                </a:solidFill>
                <a:effectLst>
                  <a:outerShdw blurRad="38100" dist="38100" dir="2700000" algn="tl">
                    <a:srgbClr val="000000">
                      <a:alpha val="43137"/>
                    </a:srgbClr>
                  </a:outerShdw>
                </a:effectLst>
                <a:latin typeface="Arial Narrow" pitchFamily="34" charset="0"/>
                <a:hlinkClick r:id="rId3"/>
              </a:rPr>
              <a:t>/</a:t>
            </a:r>
            <a:r>
              <a:rPr lang="en-US" sz="2800" b="1" dirty="0" smtClean="0">
                <a:solidFill>
                  <a:schemeClr val="accent2">
                    <a:lumMod val="40000"/>
                    <a:lumOff val="60000"/>
                  </a:schemeClr>
                </a:solidFill>
                <a:effectLst>
                  <a:outerShdw blurRad="38100" dist="38100" dir="2700000" algn="tl">
                    <a:srgbClr val="000000">
                      <a:alpha val="43137"/>
                    </a:srgbClr>
                  </a:outerShdw>
                </a:effectLst>
                <a:latin typeface="Arial Narrow" pitchFamily="34" charset="0"/>
                <a:hlinkClick r:id="rId3"/>
              </a:rPr>
              <a:t>video</a:t>
            </a:r>
            <a:r>
              <a:rPr lang="el-GR" sz="2800" b="1" dirty="0" smtClean="0">
                <a:solidFill>
                  <a:schemeClr val="accent2">
                    <a:lumMod val="40000"/>
                    <a:lumOff val="60000"/>
                  </a:schemeClr>
                </a:solidFill>
                <a:effectLst>
                  <a:outerShdw blurRad="38100" dist="38100" dir="2700000" algn="tl">
                    <a:srgbClr val="000000">
                      <a:alpha val="43137"/>
                    </a:srgbClr>
                  </a:outerShdw>
                </a:effectLst>
                <a:latin typeface="Arial Narrow" pitchFamily="34" charset="0"/>
                <a:hlinkClick r:id="rId3"/>
              </a:rPr>
              <a:t> </a:t>
            </a:r>
            <a:endParaRPr lang="el-GR" sz="2800" b="1" dirty="0">
              <a:solidFill>
                <a:schemeClr val="accent2">
                  <a:lumMod val="40000"/>
                  <a:lumOff val="60000"/>
                </a:schemeClr>
              </a:solidFill>
              <a:effectLst>
                <a:outerShdw blurRad="38100" dist="38100" dir="2700000" algn="tl">
                  <a:srgbClr val="000000">
                    <a:alpha val="43137"/>
                  </a:srgbClr>
                </a:outerShdw>
              </a:effectLst>
              <a:latin typeface="Trebuchet MS" pitchFamily="34" charset="0"/>
            </a:endParaRPr>
          </a:p>
        </p:txBody>
      </p:sp>
      <p:pic>
        <p:nvPicPr>
          <p:cNvPr id="19458" name="Picture 2" descr="C:\ELINA\A ΨΗΦΙΑΚΟ ΣΧΟΛΕΙΟ\ΕΙΚΟΝΕΣ - TEMPLATES - LOGOS\ΒΑΣΙΚΑ ΓΡΑΦΙΚΑ\photodentro\screenshots\video\video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5726" y="522078"/>
            <a:ext cx="927922" cy="927922"/>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5" cstate="print"/>
          <a:srcRect/>
          <a:stretch>
            <a:fillRect/>
          </a:stretch>
        </p:blipFill>
        <p:spPr bwMode="auto">
          <a:xfrm>
            <a:off x="1142976" y="2428868"/>
            <a:ext cx="6929486" cy="4212178"/>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fld id="{050C3B82-D382-4485-B805-A31A836349D2}" type="slidenum">
              <a:rPr lang="el-GR" smtClean="0"/>
              <a:pPr/>
              <a:t>30</a:t>
            </a:fld>
            <a:endParaRPr lang="el-GR"/>
          </a:p>
        </p:txBody>
      </p:sp>
      <p:sp>
        <p:nvSpPr>
          <p:cNvPr id="12" name="11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202144311"/>
      </p:ext>
    </p:extLst>
  </p:cSld>
  <p:clrMapOvr>
    <a:masterClrMapping/>
  </p:clrMapOvr>
  <p:transition spd="slow">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500042"/>
            <a:ext cx="8229600" cy="6143668"/>
          </a:xfrm>
        </p:spPr>
        <p:txBody>
          <a:bodyPr>
            <a:normAutofit fontScale="77500" lnSpcReduction="20000"/>
          </a:bodyPr>
          <a:lstStyle/>
          <a:p>
            <a:r>
              <a:rPr lang="el-GR" dirty="0" smtClean="0">
                <a:latin typeface="Calibri" pitchFamily="34" charset="0"/>
                <a:cs typeface="Calibri" pitchFamily="34" charset="0"/>
              </a:rPr>
              <a:t>Μια δραστηριότητα που αφορά στις περιοδείες του απ.  Παύλου, με ενσωμάτωση ΜΑ μπορεί να περιλαμβάνει</a:t>
            </a:r>
            <a:r>
              <a:rPr lang="en-US" dirty="0" smtClean="0">
                <a:latin typeface="Calibri" pitchFamily="34" charset="0"/>
                <a:cs typeface="Calibri" pitchFamily="34" charset="0"/>
              </a:rPr>
              <a:t>:</a:t>
            </a:r>
            <a:r>
              <a:rPr lang="el-GR" dirty="0" smtClean="0">
                <a:latin typeface="Calibri" pitchFamily="34" charset="0"/>
                <a:cs typeface="Calibri" pitchFamily="34" charset="0"/>
              </a:rPr>
              <a:t> </a:t>
            </a:r>
          </a:p>
          <a:p>
            <a:r>
              <a:rPr lang="el-GR" dirty="0" smtClean="0">
                <a:latin typeface="Calibri" pitchFamily="34" charset="0"/>
                <a:cs typeface="Calibri" pitchFamily="34" charset="0"/>
              </a:rPr>
              <a:t> Οι  μαθητές</a:t>
            </a:r>
            <a:r>
              <a:rPr lang="en-US" dirty="0" smtClean="0">
                <a:latin typeface="Calibri" pitchFamily="34" charset="0"/>
                <a:cs typeface="Calibri" pitchFamily="34" charset="0"/>
              </a:rPr>
              <a:t>: </a:t>
            </a:r>
            <a:r>
              <a:rPr lang="el-GR" dirty="0" smtClean="0">
                <a:latin typeface="Calibri" pitchFamily="34" charset="0"/>
                <a:cs typeface="Calibri" pitchFamily="34" charset="0"/>
              </a:rPr>
              <a:t>σε ΜΑ:</a:t>
            </a:r>
          </a:p>
          <a:p>
            <a:r>
              <a:rPr lang="el-GR" dirty="0" err="1" smtClean="0">
                <a:solidFill>
                  <a:srgbClr val="8E0000"/>
                </a:solidFill>
                <a:latin typeface="Calibri" pitchFamily="34" charset="0"/>
                <a:cs typeface="Calibri" pitchFamily="34" charset="0"/>
              </a:rPr>
              <a:t>Διαδραστικού</a:t>
            </a:r>
            <a:r>
              <a:rPr lang="el-GR" dirty="0" smtClean="0">
                <a:solidFill>
                  <a:srgbClr val="8E0000"/>
                </a:solidFill>
                <a:latin typeface="Calibri" pitchFamily="34" charset="0"/>
                <a:cs typeface="Calibri" pitchFamily="34" charset="0"/>
              </a:rPr>
              <a:t> χάρτη:</a:t>
            </a:r>
            <a:r>
              <a:rPr lang="el-GR" dirty="0" smtClean="0">
                <a:latin typeface="Calibri" pitchFamily="34" charset="0"/>
                <a:cs typeface="Calibri" pitchFamily="34" charset="0"/>
              </a:rPr>
              <a:t> να εντοπίσουν τις πόλεις από τις οποίες πέρασε κατά τα τις περιοδείες του,</a:t>
            </a:r>
          </a:p>
          <a:p>
            <a:r>
              <a:rPr lang="el-GR" dirty="0" smtClean="0">
                <a:solidFill>
                  <a:srgbClr val="8E0000"/>
                </a:solidFill>
                <a:latin typeface="Calibri" pitchFamily="34" charset="0"/>
                <a:cs typeface="Calibri" pitchFamily="34" charset="0"/>
              </a:rPr>
              <a:t>Δραστηριότητας</a:t>
            </a:r>
            <a:r>
              <a:rPr lang="el-GR" dirty="0" smtClean="0">
                <a:latin typeface="Calibri" pitchFamily="34" charset="0"/>
                <a:cs typeface="Calibri" pitchFamily="34" charset="0"/>
              </a:rPr>
              <a:t> : να αντιστοιχίσουν τις επιστολές του απ. Παύλου με τις πόλεις που τις έστειλε, </a:t>
            </a:r>
          </a:p>
          <a:p>
            <a:r>
              <a:rPr lang="el-GR" dirty="0" smtClean="0">
                <a:solidFill>
                  <a:srgbClr val="8E0000"/>
                </a:solidFill>
                <a:latin typeface="Calibri" pitchFamily="34" charset="0"/>
                <a:cs typeface="Calibri" pitchFamily="34" charset="0"/>
              </a:rPr>
              <a:t>Συλλογής εικόνων </a:t>
            </a:r>
            <a:r>
              <a:rPr lang="el-GR" dirty="0" smtClean="0">
                <a:latin typeface="Calibri" pitchFamily="34" charset="0"/>
                <a:cs typeface="Calibri" pitchFamily="34" charset="0"/>
              </a:rPr>
              <a:t>του Απ. Παύλου: να εντοπίσουν τα χαρακτηριστικά της μορφής του.  </a:t>
            </a:r>
          </a:p>
          <a:p>
            <a:r>
              <a:rPr lang="el-GR" dirty="0" smtClean="0">
                <a:solidFill>
                  <a:srgbClr val="8E0000"/>
                </a:solidFill>
                <a:latin typeface="Calibri" pitchFamily="34" charset="0"/>
                <a:cs typeface="Calibri" pitchFamily="34" charset="0"/>
              </a:rPr>
              <a:t>Συλλογής φωτογραφιών </a:t>
            </a:r>
            <a:r>
              <a:rPr lang="el-GR" dirty="0" smtClean="0">
                <a:latin typeface="Calibri" pitchFamily="34" charset="0"/>
                <a:cs typeface="Calibri" pitchFamily="34" charset="0"/>
              </a:rPr>
              <a:t>που απεικονίζουν τα μέρη που δίδαξε ο απόστολος:  να συσχετίσουν τις πόλεις με το χάρτη και κείμενα.</a:t>
            </a:r>
          </a:p>
          <a:p>
            <a:r>
              <a:rPr lang="el-GR" dirty="0" smtClean="0">
                <a:latin typeface="Calibri" pitchFamily="34" charset="0"/>
                <a:cs typeface="Calibri" pitchFamily="34" charset="0"/>
              </a:rPr>
              <a:t>Αποσπάσματα από σχετικά κείμενα (πχ. Πράξεις, επιστολές του απ. Παύλου, πατερικά κείμενα (πρωτότυπο ή μετάφραση) μπορούν να διαβάσουν στην ιστοσελίδα  του συναξαριστή για να </a:t>
            </a:r>
            <a:r>
              <a:rPr lang="en-US" dirty="0" err="1" smtClean="0">
                <a:latin typeface="Calibri" pitchFamily="34" charset="0"/>
                <a:cs typeface="Calibri" pitchFamily="34" charset="0"/>
              </a:rPr>
              <a:t>synaxaristis</a:t>
            </a:r>
            <a:r>
              <a:rPr lang="el-GR" dirty="0" smtClean="0">
                <a:latin typeface="Calibri" pitchFamily="34" charset="0"/>
                <a:cs typeface="Calibri" pitchFamily="34" charset="0"/>
              </a:rPr>
              <a:t>.</a:t>
            </a:r>
            <a:r>
              <a:rPr lang="en-US" dirty="0" err="1" smtClean="0">
                <a:latin typeface="Calibri" pitchFamily="34" charset="0"/>
                <a:cs typeface="Calibri" pitchFamily="34" charset="0"/>
              </a:rPr>
              <a:t>gr</a:t>
            </a:r>
            <a:r>
              <a:rPr lang="el-GR" dirty="0" smtClean="0">
                <a:latin typeface="Calibri" pitchFamily="34" charset="0"/>
                <a:cs typeface="Calibri" pitchFamily="34" charset="0"/>
              </a:rPr>
              <a:t>. </a:t>
            </a:r>
          </a:p>
          <a:p>
            <a:r>
              <a:rPr lang="el-GR" dirty="0" smtClean="0">
                <a:solidFill>
                  <a:srgbClr val="8E0000"/>
                </a:solidFill>
                <a:latin typeface="Calibri" pitchFamily="34" charset="0"/>
                <a:cs typeface="Calibri" pitchFamily="34" charset="0"/>
              </a:rPr>
              <a:t>Ύμνου</a:t>
            </a:r>
            <a:r>
              <a:rPr lang="el-GR" dirty="0" smtClean="0">
                <a:latin typeface="Calibri" pitchFamily="34" charset="0"/>
                <a:cs typeface="Calibri" pitchFamily="34" charset="0"/>
              </a:rPr>
              <a:t>: να ακούσουν το ΜΑ με το απολυτίκιο των αποστόλων Παύλου και Πέτρου (ταυτόχρονα να βλέπουν και την εικόνα και τα λόγια του ύμνου). </a:t>
            </a:r>
          </a:p>
          <a:p>
            <a:r>
              <a:rPr lang="el-GR" dirty="0" smtClean="0">
                <a:solidFill>
                  <a:srgbClr val="8E0000"/>
                </a:solidFill>
                <a:latin typeface="Calibri" pitchFamily="34" charset="0"/>
                <a:cs typeface="Calibri" pitchFamily="34" charset="0"/>
              </a:rPr>
              <a:t>Κουίζ</a:t>
            </a:r>
            <a:r>
              <a:rPr lang="el-GR" dirty="0" smtClean="0">
                <a:latin typeface="Calibri" pitchFamily="34" charset="0"/>
                <a:cs typeface="Calibri" pitchFamily="34" charset="0"/>
              </a:rPr>
              <a:t> ή/και </a:t>
            </a:r>
            <a:r>
              <a:rPr lang="el-GR" dirty="0" smtClean="0">
                <a:solidFill>
                  <a:srgbClr val="8E0000"/>
                </a:solidFill>
                <a:latin typeface="Calibri" pitchFamily="34" charset="0"/>
                <a:cs typeface="Calibri" pitchFamily="34" charset="0"/>
              </a:rPr>
              <a:t>Σταυρόλεξο</a:t>
            </a:r>
            <a:r>
              <a:rPr lang="el-GR" dirty="0" smtClean="0">
                <a:latin typeface="Calibri" pitchFamily="34" charset="0"/>
                <a:cs typeface="Calibri" pitchFamily="34" charset="0"/>
              </a:rPr>
              <a:t> :να εξασκηθούν στις γνώσεις που μόλις απόκτησαν  </a:t>
            </a:r>
          </a:p>
          <a:p>
            <a:pPr>
              <a:buNone/>
            </a:pPr>
            <a:endParaRPr lang="el-GR" dirty="0" smtClean="0"/>
          </a:p>
          <a:p>
            <a:endParaRPr lang="el-GR" dirty="0"/>
          </a:p>
        </p:txBody>
      </p:sp>
      <p:sp>
        <p:nvSpPr>
          <p:cNvPr id="4" name="3 - TextBox"/>
          <p:cNvSpPr txBox="1"/>
          <p:nvPr/>
        </p:nvSpPr>
        <p:spPr>
          <a:xfrm>
            <a:off x="2643174" y="0"/>
            <a:ext cx="4094391" cy="461665"/>
          </a:xfrm>
          <a:prstGeom prst="rect">
            <a:avLst/>
          </a:prstGeom>
          <a:noFill/>
        </p:spPr>
        <p:txBody>
          <a:bodyPr wrap="none" rtlCol="0">
            <a:spAutoFit/>
          </a:bodyPr>
          <a:lstStyle/>
          <a:p>
            <a:r>
              <a:rPr lang="el-GR" sz="2400" dirty="0" smtClean="0">
                <a:solidFill>
                  <a:srgbClr val="8E0000"/>
                </a:solidFill>
                <a:latin typeface="Arial Black" pitchFamily="34" charset="0"/>
              </a:rPr>
              <a:t>ΠΡΑΚΤΙΚΗ ΕΦΑΡΜΟΓΗ</a:t>
            </a:r>
            <a:endParaRPr lang="el-GR" sz="2400" dirty="0">
              <a:solidFill>
                <a:srgbClr val="8E0000"/>
              </a:solidFill>
              <a:latin typeface="Arial Black" pitchFamily="34" charset="0"/>
            </a:endParaRPr>
          </a:p>
        </p:txBody>
      </p:sp>
      <p:sp>
        <p:nvSpPr>
          <p:cNvPr id="5" name="4 - Θέση αριθμού διαφάνειας"/>
          <p:cNvSpPr>
            <a:spLocks noGrp="1"/>
          </p:cNvSpPr>
          <p:nvPr>
            <p:ph type="sldNum" sz="quarter" idx="12"/>
          </p:nvPr>
        </p:nvSpPr>
        <p:spPr/>
        <p:txBody>
          <a:bodyPr/>
          <a:lstStyle/>
          <a:p>
            <a:fld id="{050C3B82-D382-4485-B805-A31A836349D2}" type="slidenum">
              <a:rPr lang="el-GR" smtClean="0"/>
              <a:pPr/>
              <a:t>31</a:t>
            </a:fld>
            <a:endParaRPr lang="el-GR"/>
          </a:p>
        </p:txBody>
      </p:sp>
      <p:sp>
        <p:nvSpPr>
          <p:cNvPr id="6" name="5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logos\dschool_educontent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H="1" flipV="1">
            <a:off x="357159" y="260648"/>
            <a:ext cx="2800463"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5" descr="C:\Users\cantonop.CTI\Documents\Λογότυπα\ΙΤΥΕ ελληνικό πλήρες.jpg"/>
          <p:cNvPicPr>
            <a:picLocks noChangeAspect="1" noChangeArrowheads="1"/>
          </p:cNvPicPr>
          <p:nvPr/>
        </p:nvPicPr>
        <p:blipFill>
          <a:blip r:embed="rId3" cstate="print"/>
          <a:srcRect/>
          <a:stretch>
            <a:fillRect/>
          </a:stretch>
        </p:blipFill>
        <p:spPr bwMode="auto">
          <a:xfrm>
            <a:off x="1142976" y="4000504"/>
            <a:ext cx="1199384" cy="1207035"/>
          </a:xfrm>
          <a:prstGeom prst="rect">
            <a:avLst/>
          </a:prstGeom>
          <a:noFill/>
          <a:ln>
            <a:solidFill>
              <a:schemeClr val="bg1">
                <a:lumMod val="85000"/>
              </a:schemeClr>
            </a:solidFill>
          </a:ln>
        </p:spPr>
      </p:pic>
      <p:pic>
        <p:nvPicPr>
          <p:cNvPr id="4" name="Picture 4" descr="C:\ELINA\A ΨΗΦΙΑΚΟ ΣΧΟΛΕΙΟ\ΕΙΚΟΝΕΣ - TEMPLATES - LOGOS\LOGOS Apr 2014\espa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5786454"/>
            <a:ext cx="3300312" cy="7524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ELINA\A ΨΗΦΙΑΚΟ ΣΧΟΛΕΙΟ\ΕΙΚΟΝΕΣ - TEMPLATES - LOGOS\LOGOS Apr 2014\eduministry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3968" y="5879945"/>
            <a:ext cx="2516295" cy="4036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 TextBox"/>
          <p:cNvSpPr txBox="1"/>
          <p:nvPr/>
        </p:nvSpPr>
        <p:spPr>
          <a:xfrm>
            <a:off x="3929058" y="1643050"/>
            <a:ext cx="3672801" cy="2123658"/>
          </a:xfrm>
          <a:prstGeom prst="rect">
            <a:avLst/>
          </a:prstGeom>
          <a:noFill/>
        </p:spPr>
        <p:txBody>
          <a:bodyPr wrap="none" rtlCol="0">
            <a:spAutoFit/>
          </a:bodyPr>
          <a:lstStyle/>
          <a:p>
            <a:pPr algn="ctr"/>
            <a:r>
              <a:rPr lang="el-GR" sz="4400" b="1" i="1" dirty="0" smtClean="0">
                <a:solidFill>
                  <a:srgbClr val="002060"/>
                </a:solidFill>
                <a:effectLst>
                  <a:outerShdw blurRad="38100" dist="38100" dir="2700000" algn="tl">
                    <a:srgbClr val="000000">
                      <a:alpha val="43137"/>
                    </a:srgbClr>
                  </a:outerShdw>
                </a:effectLst>
                <a:latin typeface="Comic Sans MS" pitchFamily="66" charset="0"/>
              </a:rPr>
              <a:t>Ευχαριστώ </a:t>
            </a:r>
          </a:p>
          <a:p>
            <a:pPr algn="ctr"/>
            <a:r>
              <a:rPr lang="el-GR" sz="4400" b="1" i="1" dirty="0" smtClean="0">
                <a:ln cmpd="thickThin">
                  <a:solidFill>
                    <a:schemeClr val="tx1"/>
                  </a:solidFill>
                  <a:prstDash val="lgDash"/>
                </a:ln>
                <a:solidFill>
                  <a:srgbClr val="002060"/>
                </a:solidFill>
                <a:effectLst>
                  <a:outerShdw blurRad="38100" dist="38100" dir="2700000" algn="tl">
                    <a:srgbClr val="000000">
                      <a:alpha val="43137"/>
                    </a:srgbClr>
                  </a:outerShdw>
                </a:effectLst>
                <a:latin typeface="Comic Sans MS" pitchFamily="66" charset="0"/>
              </a:rPr>
              <a:t>για</a:t>
            </a:r>
            <a:r>
              <a:rPr lang="el-GR" sz="4400" b="1" i="1" dirty="0" smtClean="0">
                <a:solidFill>
                  <a:srgbClr val="002060"/>
                </a:solidFill>
                <a:effectLst>
                  <a:outerShdw blurRad="38100" dist="38100" dir="2700000" algn="tl">
                    <a:srgbClr val="000000">
                      <a:alpha val="43137"/>
                    </a:srgbClr>
                  </a:outerShdw>
                </a:effectLst>
                <a:latin typeface="Comic Sans MS" pitchFamily="66" charset="0"/>
              </a:rPr>
              <a:t> την </a:t>
            </a:r>
          </a:p>
          <a:p>
            <a:pPr algn="ctr"/>
            <a:r>
              <a:rPr lang="el-GR" sz="4400" b="1" i="1" dirty="0" smtClean="0">
                <a:solidFill>
                  <a:srgbClr val="002060"/>
                </a:solidFill>
                <a:effectLst>
                  <a:outerShdw blurRad="38100" dist="38100" dir="2700000" algn="tl">
                    <a:srgbClr val="000000">
                      <a:alpha val="43137"/>
                    </a:srgbClr>
                  </a:outerShdw>
                </a:effectLst>
                <a:latin typeface="Comic Sans MS" pitchFamily="66" charset="0"/>
              </a:rPr>
              <a:t>προσοχή σας!</a:t>
            </a:r>
            <a:endParaRPr lang="el-GR" sz="4400" b="1" i="1" dirty="0">
              <a:solidFill>
                <a:srgbClr val="002060"/>
              </a:solidFill>
              <a:effectLst>
                <a:outerShdw blurRad="38100" dist="38100" dir="2700000" algn="tl">
                  <a:srgbClr val="000000">
                    <a:alpha val="43137"/>
                  </a:srgbClr>
                </a:outerShdw>
              </a:effectLst>
              <a:latin typeface="Comic Sans MS" pitchFamily="66" charset="0"/>
            </a:endParaRPr>
          </a:p>
        </p:txBody>
      </p:sp>
      <p:sp>
        <p:nvSpPr>
          <p:cNvPr id="7" name="6 - Θέση αριθμού διαφάνειας"/>
          <p:cNvSpPr>
            <a:spLocks noGrp="1"/>
          </p:cNvSpPr>
          <p:nvPr>
            <p:ph type="sldNum" sz="quarter" idx="12"/>
          </p:nvPr>
        </p:nvSpPr>
        <p:spPr/>
        <p:txBody>
          <a:bodyPr/>
          <a:lstStyle/>
          <a:p>
            <a:fld id="{050C3B82-D382-4485-B805-A31A836349D2}" type="slidenum">
              <a:rPr lang="el-GR" smtClean="0"/>
              <a:pPr/>
              <a:t>32</a:t>
            </a:fld>
            <a:endParaRPr lang="el-GR"/>
          </a:p>
        </p:txBody>
      </p:sp>
      <p:sp>
        <p:nvSpPr>
          <p:cNvPr id="8" name="7 - Θέση υποσέλιδου"/>
          <p:cNvSpPr>
            <a:spLocks noGrp="1"/>
          </p:cNvSpPr>
          <p:nvPr>
            <p:ph type="ftr" sz="quarter" idx="11"/>
          </p:nvPr>
        </p:nvSpPr>
        <p:spPr/>
        <p:txBody>
          <a:bodyPr/>
          <a:lstStyle/>
          <a:p>
            <a:endParaRPr lang="el-G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6">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8 - Τίτλος"/>
          <p:cNvSpPr>
            <a:spLocks noGrp="1"/>
          </p:cNvSpPr>
          <p:nvPr>
            <p:ph type="title"/>
          </p:nvPr>
        </p:nvSpPr>
        <p:spPr>
          <a:xfrm>
            <a:off x="714348" y="571480"/>
            <a:ext cx="7898128" cy="785818"/>
          </a:xfrm>
        </p:spPr>
        <p:txBody>
          <a:bodyPr>
            <a:noAutofit/>
          </a:bodyPr>
          <a:lstStyle/>
          <a:p>
            <a:pPr algn="ctr" eaLnBrk="1" hangingPunct="1"/>
            <a:r>
              <a:rPr lang="el-GR" sz="2800" dirty="0" smtClean="0">
                <a:solidFill>
                  <a:srgbClr val="8E0000"/>
                </a:solidFill>
                <a:effectLst/>
              </a:rPr>
              <a:t>Βιβλία Θρησκευτικών Δημοτικού </a:t>
            </a:r>
            <a:br>
              <a:rPr lang="el-GR" sz="2800" dirty="0" smtClean="0">
                <a:solidFill>
                  <a:srgbClr val="8E0000"/>
                </a:solidFill>
                <a:effectLst/>
              </a:rPr>
            </a:br>
            <a:r>
              <a:rPr lang="el-GR" sz="2800" dirty="0" smtClean="0">
                <a:solidFill>
                  <a:srgbClr val="8E0000"/>
                </a:solidFill>
                <a:effectLst/>
              </a:rPr>
              <a:t>που εμπλουτίσθηκαν</a:t>
            </a:r>
          </a:p>
        </p:txBody>
      </p:sp>
      <p:sp>
        <p:nvSpPr>
          <p:cNvPr id="8195" name="7 - Θέση περιεχομένου"/>
          <p:cNvSpPr>
            <a:spLocks noGrp="1"/>
          </p:cNvSpPr>
          <p:nvPr>
            <p:ph idx="1"/>
          </p:nvPr>
        </p:nvSpPr>
        <p:spPr>
          <a:xfrm>
            <a:off x="428596" y="1571612"/>
            <a:ext cx="8229600" cy="5000660"/>
          </a:xfrm>
        </p:spPr>
        <p:txBody>
          <a:bodyPr>
            <a:normAutofit/>
          </a:bodyPr>
          <a:lstStyle/>
          <a:p>
            <a:pPr eaLnBrk="1" hangingPunct="1">
              <a:buNone/>
            </a:pPr>
            <a:r>
              <a:rPr lang="el-GR" sz="3200" dirty="0" smtClean="0">
                <a:latin typeface="Calibri" pitchFamily="34" charset="0"/>
                <a:cs typeface="Calibri" pitchFamily="34" charset="0"/>
              </a:rPr>
              <a:t>        Γ΄ Δημοτικού: </a:t>
            </a:r>
            <a:r>
              <a:rPr lang="el-GR" sz="3200" i="1" dirty="0" smtClean="0">
                <a:latin typeface="Calibri" pitchFamily="34" charset="0"/>
                <a:cs typeface="Calibri" pitchFamily="34" charset="0"/>
              </a:rPr>
              <a:t>Ο Θεός στη ζωή μας</a:t>
            </a:r>
          </a:p>
          <a:p>
            <a:pPr eaLnBrk="1" hangingPunct="1">
              <a:buNone/>
            </a:pPr>
            <a:endParaRPr lang="el-GR" sz="3200" i="1" dirty="0" smtClean="0">
              <a:latin typeface="Calibri" pitchFamily="34" charset="0"/>
              <a:cs typeface="Calibri" pitchFamily="34" charset="0"/>
            </a:endParaRPr>
          </a:p>
          <a:p>
            <a:pPr>
              <a:buNone/>
            </a:pPr>
            <a:r>
              <a:rPr lang="el-GR" sz="3200" dirty="0" smtClean="0">
                <a:latin typeface="Calibri" pitchFamily="34" charset="0"/>
                <a:cs typeface="Calibri" pitchFamily="34" charset="0"/>
              </a:rPr>
              <a:t>       Δ΄ Δημοτικού: </a:t>
            </a:r>
            <a:r>
              <a:rPr lang="el-GR" sz="3200" i="1" dirty="0" smtClean="0">
                <a:latin typeface="Calibri" pitchFamily="34" charset="0"/>
                <a:cs typeface="Calibri" pitchFamily="34" charset="0"/>
              </a:rPr>
              <a:t>Η πορεία στη ζωή</a:t>
            </a:r>
          </a:p>
          <a:p>
            <a:pPr>
              <a:buNone/>
            </a:pPr>
            <a:endParaRPr lang="el-GR" sz="3200" i="1" dirty="0" smtClean="0">
              <a:latin typeface="Calibri" pitchFamily="34" charset="0"/>
              <a:cs typeface="Calibri" pitchFamily="34" charset="0"/>
            </a:endParaRPr>
          </a:p>
          <a:p>
            <a:pPr>
              <a:buNone/>
            </a:pPr>
            <a:r>
              <a:rPr lang="el-GR" sz="3200" dirty="0" smtClean="0">
                <a:latin typeface="Calibri" pitchFamily="34" charset="0"/>
                <a:cs typeface="Calibri" pitchFamily="34" charset="0"/>
              </a:rPr>
              <a:t>       Ε΄ Δημοτικού: </a:t>
            </a:r>
            <a:r>
              <a:rPr lang="el-GR" sz="3200" i="1" dirty="0" smtClean="0">
                <a:latin typeface="Calibri" pitchFamily="34" charset="0"/>
                <a:cs typeface="Calibri" pitchFamily="34" charset="0"/>
              </a:rPr>
              <a:t>Οι χριστιανοί στον αγώνα της     ζωής</a:t>
            </a:r>
          </a:p>
          <a:p>
            <a:pPr>
              <a:buNone/>
            </a:pPr>
            <a:endParaRPr lang="el-GR" sz="3200" i="1" dirty="0" smtClean="0">
              <a:latin typeface="Calibri" pitchFamily="34" charset="0"/>
              <a:cs typeface="Calibri" pitchFamily="34" charset="0"/>
            </a:endParaRPr>
          </a:p>
          <a:p>
            <a:pPr>
              <a:buNone/>
            </a:pPr>
            <a:r>
              <a:rPr lang="el-GR" sz="3200" dirty="0" smtClean="0">
                <a:latin typeface="Calibri" pitchFamily="34" charset="0"/>
                <a:cs typeface="Calibri" pitchFamily="34" charset="0"/>
              </a:rPr>
              <a:t>       ΣΤ΄ Δημοτικού: </a:t>
            </a:r>
            <a:r>
              <a:rPr lang="el-GR" sz="3200" i="1" dirty="0" smtClean="0">
                <a:latin typeface="Calibri" pitchFamily="34" charset="0"/>
                <a:cs typeface="Calibri" pitchFamily="34" charset="0"/>
              </a:rPr>
              <a:t>Αναζητώντας την αλήθεια στη ζωή μας</a:t>
            </a:r>
          </a:p>
          <a:p>
            <a:pPr>
              <a:buNone/>
            </a:pPr>
            <a:endParaRPr lang="el-GR" sz="3200" i="1" dirty="0" smtClean="0">
              <a:latin typeface="Calibri" pitchFamily="34" charset="0"/>
              <a:cs typeface="Calibri" pitchFamily="34" charset="0"/>
            </a:endParaRPr>
          </a:p>
          <a:p>
            <a:pPr>
              <a:buNone/>
            </a:pPr>
            <a:endParaRPr lang="el-GR" b="1" dirty="0" smtClean="0"/>
          </a:p>
          <a:p>
            <a:pPr>
              <a:buNone/>
            </a:pPr>
            <a:endParaRPr lang="el-GR" dirty="0" smtClean="0"/>
          </a:p>
          <a:p>
            <a:pPr>
              <a:buNone/>
            </a:pPr>
            <a:endParaRPr lang="el-GR" b="1" dirty="0" smtClean="0"/>
          </a:p>
          <a:p>
            <a:pPr eaLnBrk="1" hangingPunct="1">
              <a:buNone/>
            </a:pPr>
            <a:endParaRPr lang="el-GR" sz="2800" b="1" dirty="0" smtClean="0"/>
          </a:p>
          <a:p>
            <a:pPr eaLnBrk="1" hangingPunct="1"/>
            <a:endParaRPr lang="el-GR" dirty="0" smtClean="0"/>
          </a:p>
        </p:txBody>
      </p:sp>
      <p:pic>
        <p:nvPicPr>
          <p:cNvPr id="62469" name="Picture 5"/>
          <p:cNvPicPr>
            <a:picLocks noChangeAspect="1" noChangeArrowheads="1"/>
          </p:cNvPicPr>
          <p:nvPr/>
        </p:nvPicPr>
        <p:blipFill>
          <a:blip r:embed="rId2" cstate="print"/>
          <a:srcRect/>
          <a:stretch>
            <a:fillRect/>
          </a:stretch>
        </p:blipFill>
        <p:spPr bwMode="auto">
          <a:xfrm>
            <a:off x="500034" y="5054214"/>
            <a:ext cx="642942" cy="803678"/>
          </a:xfrm>
          <a:prstGeom prst="rect">
            <a:avLst/>
          </a:prstGeom>
          <a:noFill/>
          <a:ln w="9525">
            <a:noFill/>
            <a:miter lim="800000"/>
            <a:headEnd/>
            <a:tailEnd/>
          </a:ln>
          <a:effectLst/>
        </p:spPr>
      </p:pic>
      <p:pic>
        <p:nvPicPr>
          <p:cNvPr id="62470" name="Picture 6"/>
          <p:cNvPicPr>
            <a:picLocks noChangeAspect="1" noChangeArrowheads="1"/>
          </p:cNvPicPr>
          <p:nvPr/>
        </p:nvPicPr>
        <p:blipFill>
          <a:blip r:embed="rId3" cstate="print"/>
          <a:srcRect/>
          <a:stretch>
            <a:fillRect/>
          </a:stretch>
        </p:blipFill>
        <p:spPr bwMode="auto">
          <a:xfrm>
            <a:off x="500034" y="3604348"/>
            <a:ext cx="642942" cy="753346"/>
          </a:xfrm>
          <a:prstGeom prst="rect">
            <a:avLst/>
          </a:prstGeom>
          <a:noFill/>
          <a:ln w="9525">
            <a:noFill/>
            <a:miter lim="800000"/>
            <a:headEnd/>
            <a:tailEnd/>
          </a:ln>
          <a:effectLst/>
        </p:spPr>
      </p:pic>
      <p:pic>
        <p:nvPicPr>
          <p:cNvPr id="62471" name="Picture 7"/>
          <p:cNvPicPr>
            <a:picLocks noChangeAspect="1" noChangeArrowheads="1"/>
          </p:cNvPicPr>
          <p:nvPr/>
        </p:nvPicPr>
        <p:blipFill>
          <a:blip r:embed="rId4" cstate="print"/>
          <a:srcRect/>
          <a:stretch>
            <a:fillRect/>
          </a:stretch>
        </p:blipFill>
        <p:spPr bwMode="auto">
          <a:xfrm>
            <a:off x="488127" y="2500305"/>
            <a:ext cx="654849" cy="785819"/>
          </a:xfrm>
          <a:prstGeom prst="rect">
            <a:avLst/>
          </a:prstGeom>
          <a:noFill/>
          <a:ln w="9525">
            <a:noFill/>
            <a:miter lim="800000"/>
            <a:headEnd/>
            <a:tailEnd/>
          </a:ln>
          <a:effectLst/>
        </p:spPr>
      </p:pic>
      <p:pic>
        <p:nvPicPr>
          <p:cNvPr id="62472" name="Picture 8"/>
          <p:cNvPicPr>
            <a:picLocks noChangeAspect="1" noChangeArrowheads="1"/>
          </p:cNvPicPr>
          <p:nvPr/>
        </p:nvPicPr>
        <p:blipFill>
          <a:blip r:embed="rId5" cstate="print"/>
          <a:srcRect/>
          <a:stretch>
            <a:fillRect/>
          </a:stretch>
        </p:blipFill>
        <p:spPr bwMode="auto">
          <a:xfrm>
            <a:off x="500034" y="1330644"/>
            <a:ext cx="642942" cy="793418"/>
          </a:xfrm>
          <a:prstGeom prst="rect">
            <a:avLst/>
          </a:prstGeom>
          <a:noFill/>
          <a:ln w="9525">
            <a:noFill/>
            <a:miter lim="800000"/>
            <a:headEnd/>
            <a:tailEnd/>
          </a:ln>
          <a:effectLst/>
        </p:spPr>
      </p:pic>
      <p:sp>
        <p:nvSpPr>
          <p:cNvPr id="8" name="7 - Θέση αριθμού διαφάνειας"/>
          <p:cNvSpPr>
            <a:spLocks noGrp="1"/>
          </p:cNvSpPr>
          <p:nvPr>
            <p:ph type="sldNum" sz="quarter" idx="12"/>
          </p:nvPr>
        </p:nvSpPr>
        <p:spPr/>
        <p:txBody>
          <a:bodyPr/>
          <a:lstStyle/>
          <a:p>
            <a:fld id="{050C3B82-D382-4485-B805-A31A836349D2}" type="slidenum">
              <a:rPr lang="el-GR" smtClean="0"/>
              <a:pPr/>
              <a:t>4</a:t>
            </a:fld>
            <a:endParaRPr lang="el-GR"/>
          </a:p>
        </p:txBody>
      </p:sp>
      <p:sp>
        <p:nvSpPr>
          <p:cNvPr id="9" name="8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571480"/>
            <a:ext cx="8121083" cy="1285884"/>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7" name="Picture 2" descr="site-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537493"/>
            <a:ext cx="2530540" cy="82236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143636" y="928670"/>
            <a:ext cx="2274982" cy="523220"/>
          </a:xfrm>
          <a:prstGeom prst="rect">
            <a:avLst/>
          </a:prstGeom>
        </p:spPr>
        <p:txBody>
          <a:bodyPr wrap="none">
            <a:spAutoFit/>
          </a:bodyPr>
          <a:lstStyle/>
          <a:p>
            <a:pPr lvl="0">
              <a:spcBef>
                <a:spcPct val="0"/>
              </a:spcBef>
              <a:defRPr/>
            </a:pPr>
            <a:r>
              <a:rPr lang="en-US" sz="2800" b="1" dirty="0">
                <a:solidFill>
                  <a:schemeClr val="bg1"/>
                </a:solidFill>
                <a:effectLst>
                  <a:outerShdw blurRad="38100" dist="38100" dir="2700000" algn="tl">
                    <a:srgbClr val="000000">
                      <a:alpha val="43137"/>
                    </a:srgbClr>
                  </a:outerShdw>
                </a:effectLst>
                <a:latin typeface="Arial Narrow" pitchFamily="34" charset="0"/>
                <a:hlinkClick r:id="rId4"/>
              </a:rPr>
              <a:t>ebooks.edu.gr</a:t>
            </a:r>
            <a:r>
              <a:rPr lang="el-GR" sz="2800" b="1" dirty="0">
                <a:solidFill>
                  <a:schemeClr val="bg1"/>
                </a:solidFill>
                <a:effectLst>
                  <a:outerShdw blurRad="38100" dist="38100" dir="2700000" algn="tl">
                    <a:srgbClr val="000000">
                      <a:alpha val="43137"/>
                    </a:srgbClr>
                  </a:outerShdw>
                </a:effectLst>
                <a:latin typeface="Arial Narrow" pitchFamily="34" charset="0"/>
              </a:rPr>
              <a:t> </a:t>
            </a:r>
            <a:endParaRPr lang="el-GR" sz="28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215" y="1772816"/>
            <a:ext cx="8014167"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C:\Users\cantonop.CTI\Documents\Λογότυπα\ΙΤΥΕ ελληνικό πλήρες.jpg"/>
          <p:cNvPicPr>
            <a:picLocks noChangeAspect="1" noChangeArrowheads="1"/>
          </p:cNvPicPr>
          <p:nvPr/>
        </p:nvPicPr>
        <p:blipFill>
          <a:blip r:embed="rId6" cstate="print"/>
          <a:srcRect/>
          <a:stretch>
            <a:fillRect/>
          </a:stretch>
        </p:blipFill>
        <p:spPr bwMode="auto">
          <a:xfrm>
            <a:off x="395536" y="6030476"/>
            <a:ext cx="504056" cy="434804"/>
          </a:xfrm>
          <a:prstGeom prst="rect">
            <a:avLst/>
          </a:prstGeom>
          <a:noFill/>
          <a:ln>
            <a:noFill/>
          </a:ln>
        </p:spPr>
      </p:pic>
      <p:pic>
        <p:nvPicPr>
          <p:cNvPr id="9" name="Picture 3" descr="E:\logos\dschool_educontent_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flipH="1" flipV="1">
            <a:off x="8300455" y="5898859"/>
            <a:ext cx="544144" cy="61562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 Ορθογώνιο"/>
          <p:cNvSpPr/>
          <p:nvPr/>
        </p:nvSpPr>
        <p:spPr>
          <a:xfrm>
            <a:off x="1643042" y="1357298"/>
            <a:ext cx="2130711" cy="369332"/>
          </a:xfrm>
          <a:prstGeom prst="rect">
            <a:avLst/>
          </a:prstGeom>
        </p:spPr>
        <p:txBody>
          <a:bodyPr wrap="none">
            <a:spAutoFit/>
          </a:bodyPr>
          <a:lstStyle/>
          <a:p>
            <a:r>
              <a:rPr lang="el-GR" b="1" dirty="0" smtClean="0">
                <a:solidFill>
                  <a:srgbClr val="002060"/>
                </a:solidFill>
              </a:rPr>
              <a:t>Εμπλουτισμένα</a:t>
            </a:r>
            <a:endParaRPr lang="el-GR" b="1" dirty="0">
              <a:solidFill>
                <a:srgbClr val="002060"/>
              </a:solidFill>
            </a:endParaRPr>
          </a:p>
        </p:txBody>
      </p:sp>
      <p:sp>
        <p:nvSpPr>
          <p:cNvPr id="11" name="10 - Θέση αριθμού διαφάνειας"/>
          <p:cNvSpPr>
            <a:spLocks noGrp="1"/>
          </p:cNvSpPr>
          <p:nvPr>
            <p:ph type="sldNum" sz="quarter" idx="12"/>
          </p:nvPr>
        </p:nvSpPr>
        <p:spPr/>
        <p:txBody>
          <a:bodyPr/>
          <a:lstStyle/>
          <a:p>
            <a:fld id="{050C3B82-D382-4485-B805-A31A836349D2}" type="slidenum">
              <a:rPr lang="el-GR" smtClean="0"/>
              <a:pPr/>
              <a:t>5</a:t>
            </a:fld>
            <a:endParaRPr lang="el-GR"/>
          </a:p>
        </p:txBody>
      </p:sp>
      <p:sp>
        <p:nvSpPr>
          <p:cNvPr id="12" name="11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2552326844"/>
      </p:ext>
    </p:extLst>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357166"/>
            <a:ext cx="8263959" cy="1214446"/>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5143504" y="1000108"/>
            <a:ext cx="3423322" cy="523220"/>
          </a:xfrm>
          <a:prstGeom prst="rect">
            <a:avLst/>
          </a:prstGeom>
        </p:spPr>
        <p:txBody>
          <a:bodyPr wrap="square">
            <a:spAutoFit/>
          </a:bodyPr>
          <a:lstStyle/>
          <a:p>
            <a:pPr lvl="0">
              <a:spcBef>
                <a:spcPct val="0"/>
              </a:spcBef>
              <a:defRPr/>
            </a:pPr>
            <a:r>
              <a:rPr lang="en-US" sz="2800" b="1" dirty="0" smtClean="0">
                <a:solidFill>
                  <a:srgbClr val="0070C0"/>
                </a:solidFill>
                <a:latin typeface="Arial Narrow" pitchFamily="34" charset="0"/>
                <a:hlinkClick r:id="rId2"/>
              </a:rPr>
              <a:t>photodentro.edu.gr</a:t>
            </a:r>
            <a:r>
              <a:rPr lang="el-GR" sz="2800" b="1" dirty="0" smtClean="0">
                <a:solidFill>
                  <a:srgbClr val="0070C0"/>
                </a:solidFill>
                <a:latin typeface="Arial Narrow" pitchFamily="34" charset="0"/>
                <a:hlinkClick r:id="rId2"/>
              </a:rPr>
              <a:t>/</a:t>
            </a:r>
            <a:r>
              <a:rPr lang="en-US" sz="2800" b="1" dirty="0" err="1" smtClean="0">
                <a:solidFill>
                  <a:srgbClr val="0070C0"/>
                </a:solidFill>
                <a:latin typeface="Arial Narrow" pitchFamily="34" charset="0"/>
                <a:hlinkClick r:id="rId2"/>
              </a:rPr>
              <a:t>lor</a:t>
            </a:r>
            <a:r>
              <a:rPr lang="el-GR" sz="2800" b="1" dirty="0" smtClean="0">
                <a:solidFill>
                  <a:srgbClr val="0070C0"/>
                </a:solidFill>
                <a:latin typeface="Arial Narrow" pitchFamily="34" charset="0"/>
              </a:rPr>
              <a:t> </a:t>
            </a:r>
            <a:endParaRPr lang="el-GR" sz="2800" b="1" dirty="0">
              <a:solidFill>
                <a:srgbClr val="0070C0"/>
              </a:solidFill>
              <a:latin typeface="Trebuchet MS" pitchFamily="34" charset="0"/>
            </a:endParaRPr>
          </a:p>
        </p:txBody>
      </p:sp>
      <p:sp>
        <p:nvSpPr>
          <p:cNvPr id="9" name="Rectangle 8"/>
          <p:cNvSpPr/>
          <p:nvPr/>
        </p:nvSpPr>
        <p:spPr>
          <a:xfrm>
            <a:off x="1331319" y="580446"/>
            <a:ext cx="2685351" cy="738664"/>
          </a:xfrm>
          <a:prstGeom prst="rect">
            <a:avLst/>
          </a:prstGeom>
        </p:spPr>
        <p:txBody>
          <a:bodyPr wrap="none">
            <a:spAutoFit/>
          </a:bodyP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Φωτόδεντρο</a:t>
            </a:r>
            <a:r>
              <a:rPr lang="el-GR"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rPr>
              <a:t> </a:t>
            </a:r>
            <a:endParaRPr lang="en-US"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endParaRPr>
          </a:p>
          <a:p>
            <a:pPr lvl="0">
              <a:spcBef>
                <a:spcPct val="0"/>
              </a:spcBef>
              <a:defRPr/>
            </a:pPr>
            <a:r>
              <a:rPr lang="en-US" sz="1400" b="1" dirty="0" smtClean="0">
                <a:solidFill>
                  <a:schemeClr val="bg1">
                    <a:lumMod val="65000"/>
                  </a:schemeClr>
                </a:solidFill>
                <a:effectLst>
                  <a:outerShdw blurRad="38100" dist="38100" dir="2700000" algn="tl">
                    <a:srgbClr val="000000">
                      <a:alpha val="43137"/>
                    </a:srgbClr>
                  </a:outerShdw>
                </a:effectLst>
                <a:latin typeface="Arial Narrow" pitchFamily="34" charset="0"/>
              </a:rPr>
              <a:t>            </a:t>
            </a:r>
            <a:r>
              <a:rPr lang="el-GR" sz="1400" b="1" dirty="0" smtClean="0">
                <a:solidFill>
                  <a:schemeClr val="bg1"/>
                </a:solidFill>
                <a:effectLst>
                  <a:outerShdw blurRad="38100" dist="38100" dir="2700000" algn="tl">
                    <a:srgbClr val="000000">
                      <a:alpha val="43137"/>
                    </a:srgbClr>
                  </a:outerShdw>
                </a:effectLst>
                <a:latin typeface="Arial Narrow" pitchFamily="34" charset="0"/>
              </a:rPr>
              <a:t>ΜΑΘΗΣΙΑΚΑ ΑΝΤΙΚΕΙΜΕΝΑ </a:t>
            </a:r>
            <a:endParaRPr lang="el-GR" sz="14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5363" name="Picture 3" descr="C:\ELINA\A ΨΗΦΙΑΚΟ ΣΧΟΛΕΙΟ\ΕΙΚΟΝΕΣ - TEMPLATES - LOGOS\ΒΑΣΙΚΑ ΓΡΑΦΙΚΑ\photodentro\screenshots\lor\log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244" y="561541"/>
            <a:ext cx="854075"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1980" y="2786058"/>
            <a:ext cx="6904240"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ounded Rectangle 14"/>
          <p:cNvSpPr/>
          <p:nvPr/>
        </p:nvSpPr>
        <p:spPr>
          <a:xfrm>
            <a:off x="921016" y="1714488"/>
            <a:ext cx="7088034" cy="928694"/>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t"/>
          <a:lstStyle/>
          <a:p>
            <a:pPr lvl="0"/>
            <a:endParaRPr lang="el-GR" sz="1400" b="1" dirty="0" smtClean="0">
              <a:solidFill>
                <a:schemeClr val="accent5">
                  <a:lumMod val="75000"/>
                </a:schemeClr>
              </a:solidFill>
              <a:cs typeface="Tahoma" pitchFamily="34" charset="0"/>
            </a:endParaRPr>
          </a:p>
        </p:txBody>
      </p:sp>
      <p:sp>
        <p:nvSpPr>
          <p:cNvPr id="4" name="Rectangle 3"/>
          <p:cNvSpPr/>
          <p:nvPr/>
        </p:nvSpPr>
        <p:spPr>
          <a:xfrm>
            <a:off x="928662" y="1857364"/>
            <a:ext cx="7131086" cy="646331"/>
          </a:xfrm>
          <a:prstGeom prst="rect">
            <a:avLst/>
          </a:prstGeom>
        </p:spPr>
        <p:txBody>
          <a:bodyPr wrap="square">
            <a:spAutoFit/>
          </a:bodyPr>
          <a:lstStyle/>
          <a:p>
            <a:pPr lvl="0">
              <a:spcBef>
                <a:spcPct val="0"/>
              </a:spcBef>
              <a:defRPr/>
            </a:pPr>
            <a:r>
              <a:rPr lang="el-GR" b="1" dirty="0">
                <a:solidFill>
                  <a:srgbClr val="C00000"/>
                </a:solidFill>
              </a:rPr>
              <a:t>Πανελλήνιο Αποθετήριο </a:t>
            </a:r>
            <a:r>
              <a:rPr lang="el-GR" b="1" dirty="0" smtClean="0">
                <a:solidFill>
                  <a:srgbClr val="C00000"/>
                </a:solidFill>
              </a:rPr>
              <a:t>Μαθησιακών Αντικειμένων </a:t>
            </a:r>
            <a:endParaRPr lang="el-GR" b="1" dirty="0">
              <a:solidFill>
                <a:srgbClr val="C00000"/>
              </a:solidFill>
            </a:endParaRPr>
          </a:p>
          <a:p>
            <a:pPr lvl="0">
              <a:spcBef>
                <a:spcPct val="0"/>
              </a:spcBef>
              <a:defRPr/>
            </a:pPr>
            <a:r>
              <a:rPr lang="el-GR" b="1" dirty="0">
                <a:solidFill>
                  <a:srgbClr val="C00000"/>
                </a:solidFill>
              </a:rPr>
              <a:t>για την </a:t>
            </a:r>
            <a:r>
              <a:rPr lang="el-GR" b="1" dirty="0" smtClean="0">
                <a:solidFill>
                  <a:srgbClr val="C00000"/>
                </a:solidFill>
              </a:rPr>
              <a:t>Πρωτοβάθμια και Δευτεροβάθμια Εκπαίδευση</a:t>
            </a:r>
            <a:endParaRPr lang="el-GR" b="1" dirty="0">
              <a:solidFill>
                <a:srgbClr val="C00000"/>
              </a:solidFill>
            </a:endParaRPr>
          </a:p>
        </p:txBody>
      </p:sp>
      <p:sp>
        <p:nvSpPr>
          <p:cNvPr id="43009" name="Rectangle 1"/>
          <p:cNvSpPr>
            <a:spLocks noChangeArrowheads="1"/>
          </p:cNvSpPr>
          <p:nvPr/>
        </p:nvSpPr>
        <p:spPr bwMode="auto">
          <a:xfrm>
            <a:off x="4857752" y="285728"/>
            <a:ext cx="40005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2060"/>
                </a:solidFill>
                <a:effectLst/>
                <a:latin typeface="Century Gothic" pitchFamily="34" charset="0"/>
                <a:ea typeface="Times New Roman" pitchFamily="18" charset="0"/>
                <a:cs typeface="Times New Roman" pitchFamily="18" charset="0"/>
              </a:rPr>
              <a:t>Ψηφιακά Μαθησιακά Αντικείμενα</a:t>
            </a:r>
            <a:endParaRPr kumimoji="0" lang="el-GR" sz="2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 name="9 - Θέση αριθμού διαφάνειας"/>
          <p:cNvSpPr>
            <a:spLocks noGrp="1"/>
          </p:cNvSpPr>
          <p:nvPr>
            <p:ph type="sldNum" sz="quarter" idx="12"/>
          </p:nvPr>
        </p:nvSpPr>
        <p:spPr/>
        <p:txBody>
          <a:bodyPr/>
          <a:lstStyle/>
          <a:p>
            <a:fld id="{050C3B82-D382-4485-B805-A31A836349D2}" type="slidenum">
              <a:rPr lang="el-GR" smtClean="0"/>
              <a:pPr/>
              <a:t>6</a:t>
            </a:fld>
            <a:endParaRPr lang="el-GR"/>
          </a:p>
        </p:txBody>
      </p:sp>
      <p:sp>
        <p:nvSpPr>
          <p:cNvPr id="11" name="10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3226647745"/>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571480"/>
            <a:ext cx="8121083" cy="785818"/>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5004048" y="688168"/>
            <a:ext cx="3423322" cy="523220"/>
          </a:xfrm>
          <a:prstGeom prst="rect">
            <a:avLst/>
          </a:prstGeom>
        </p:spPr>
        <p:txBody>
          <a:bodyPr wrap="square">
            <a:spAutoFit/>
          </a:bodyPr>
          <a:lstStyle/>
          <a:p>
            <a:pPr lvl="0">
              <a:spcBef>
                <a:spcPct val="0"/>
              </a:spcBef>
              <a:defRPr/>
            </a:pPr>
            <a:r>
              <a:rPr lang="en-US" sz="2800" b="1" dirty="0" smtClean="0">
                <a:solidFill>
                  <a:srgbClr val="0070C0"/>
                </a:solidFill>
                <a:latin typeface="Arial Narrow" pitchFamily="34" charset="0"/>
                <a:hlinkClick r:id="rId2"/>
              </a:rPr>
              <a:t>photodentro.edu.gr</a:t>
            </a:r>
            <a:r>
              <a:rPr lang="el-GR" sz="2800" b="1" dirty="0" smtClean="0">
                <a:solidFill>
                  <a:srgbClr val="0070C0"/>
                </a:solidFill>
                <a:latin typeface="Arial Narrow" pitchFamily="34" charset="0"/>
                <a:hlinkClick r:id="rId2"/>
              </a:rPr>
              <a:t>/</a:t>
            </a:r>
            <a:r>
              <a:rPr lang="en-US" sz="2800" b="1" dirty="0" err="1" smtClean="0">
                <a:solidFill>
                  <a:srgbClr val="0070C0"/>
                </a:solidFill>
                <a:latin typeface="Arial Narrow" pitchFamily="34" charset="0"/>
                <a:hlinkClick r:id="rId2"/>
              </a:rPr>
              <a:t>lor</a:t>
            </a:r>
            <a:r>
              <a:rPr lang="el-GR" sz="2800" b="1" dirty="0" smtClean="0">
                <a:solidFill>
                  <a:srgbClr val="0070C0"/>
                </a:solidFill>
                <a:latin typeface="Arial Narrow" pitchFamily="34" charset="0"/>
                <a:hlinkClick r:id="rId2"/>
              </a:rPr>
              <a:t> </a:t>
            </a:r>
            <a:endParaRPr lang="el-GR" sz="2800" b="1" dirty="0">
              <a:solidFill>
                <a:srgbClr val="0070C0"/>
              </a:solidFill>
              <a:latin typeface="Trebuchet MS" pitchFamily="34" charset="0"/>
            </a:endParaRPr>
          </a:p>
        </p:txBody>
      </p:sp>
      <p:sp>
        <p:nvSpPr>
          <p:cNvPr id="9" name="Rectangle 8"/>
          <p:cNvSpPr/>
          <p:nvPr/>
        </p:nvSpPr>
        <p:spPr>
          <a:xfrm>
            <a:off x="1331319" y="580446"/>
            <a:ext cx="2685351" cy="738664"/>
          </a:xfrm>
          <a:prstGeom prst="rect">
            <a:avLst/>
          </a:prstGeom>
        </p:spPr>
        <p:txBody>
          <a:bodyPr wrap="none">
            <a:spAutoFit/>
          </a:bodyP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Φωτόδεντρο</a:t>
            </a:r>
            <a:r>
              <a:rPr lang="el-GR"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rPr>
              <a:t> </a:t>
            </a:r>
            <a:endParaRPr lang="en-US"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endParaRPr>
          </a:p>
          <a:p>
            <a:pPr lvl="0">
              <a:spcBef>
                <a:spcPct val="0"/>
              </a:spcBef>
              <a:defRPr/>
            </a:pPr>
            <a:r>
              <a:rPr lang="en-US" sz="1400" b="1" dirty="0" smtClean="0">
                <a:solidFill>
                  <a:schemeClr val="bg1">
                    <a:lumMod val="65000"/>
                  </a:schemeClr>
                </a:solidFill>
                <a:effectLst>
                  <a:outerShdw blurRad="38100" dist="38100" dir="2700000" algn="tl">
                    <a:srgbClr val="000000">
                      <a:alpha val="43137"/>
                    </a:srgbClr>
                  </a:outerShdw>
                </a:effectLst>
                <a:latin typeface="Arial Narrow" pitchFamily="34" charset="0"/>
              </a:rPr>
              <a:t>            </a:t>
            </a:r>
            <a:r>
              <a:rPr lang="el-GR" sz="1400" b="1" dirty="0" smtClean="0">
                <a:solidFill>
                  <a:schemeClr val="bg1"/>
                </a:solidFill>
                <a:effectLst>
                  <a:outerShdw blurRad="38100" dist="38100" dir="2700000" algn="tl">
                    <a:srgbClr val="000000">
                      <a:alpha val="43137"/>
                    </a:srgbClr>
                  </a:outerShdw>
                </a:effectLst>
                <a:latin typeface="Arial Narrow" pitchFamily="34" charset="0"/>
              </a:rPr>
              <a:t>ΜΑΘΗΣΙΑΚΑ ΑΝΤΙΚΕΙΜΕΝΑ </a:t>
            </a:r>
            <a:endParaRPr lang="el-GR" sz="14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5363" name="Picture 3" descr="C:\ELINA\A ΨΗΦΙΑΚΟ ΣΧΟΛΕΙΟ\ΕΙΚΟΝΕΣ - TEMPLATES - LOGOS\ΒΑΣΙΚΑ ΓΡΑΦΙΚΑ\photodentro\screenshots\lor\log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244" y="561541"/>
            <a:ext cx="854075"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1214414" y="1714488"/>
            <a:ext cx="6800718" cy="357190"/>
          </a:xfrm>
          <a:prstGeom prst="roundRect">
            <a:avLst/>
          </a:prstGeom>
          <a:solidFill>
            <a:schemeClr val="bg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b="1" dirty="0" smtClean="0">
                <a:solidFill>
                  <a:srgbClr val="C00000"/>
                </a:solidFill>
              </a:rPr>
              <a:t>Οι συλλογές Μαθησιακών Αντικειμένων Θρησκευτικών </a:t>
            </a:r>
            <a:endParaRPr lang="el-GR" sz="1600" b="1" dirty="0">
              <a:solidFill>
                <a:srgbClr val="C00000"/>
              </a:solidFill>
            </a:endParaRPr>
          </a:p>
        </p:txBody>
      </p:sp>
      <p:pic>
        <p:nvPicPr>
          <p:cNvPr id="1026" name="Picture 2"/>
          <p:cNvPicPr>
            <a:picLocks noChangeAspect="1" noChangeArrowheads="1"/>
          </p:cNvPicPr>
          <p:nvPr/>
        </p:nvPicPr>
        <p:blipFill>
          <a:blip r:embed="rId4" cstate="print"/>
          <a:srcRect/>
          <a:stretch>
            <a:fillRect/>
          </a:stretch>
        </p:blipFill>
        <p:spPr bwMode="auto">
          <a:xfrm>
            <a:off x="1857356" y="2357430"/>
            <a:ext cx="5026661" cy="3662368"/>
          </a:xfrm>
          <a:prstGeom prst="rect">
            <a:avLst/>
          </a:prstGeom>
          <a:noFill/>
          <a:ln w="9525">
            <a:noFill/>
            <a:miter lim="800000"/>
            <a:headEnd/>
            <a:tailEnd/>
          </a:ln>
          <a:effectLst/>
        </p:spPr>
      </p:pic>
      <p:sp>
        <p:nvSpPr>
          <p:cNvPr id="10" name="9 - Θέση αριθμού διαφάνειας"/>
          <p:cNvSpPr>
            <a:spLocks noGrp="1"/>
          </p:cNvSpPr>
          <p:nvPr>
            <p:ph type="sldNum" sz="quarter" idx="12"/>
          </p:nvPr>
        </p:nvSpPr>
        <p:spPr/>
        <p:txBody>
          <a:bodyPr/>
          <a:lstStyle/>
          <a:p>
            <a:fld id="{050C3B82-D382-4485-B805-A31A836349D2}" type="slidenum">
              <a:rPr lang="el-GR" smtClean="0"/>
              <a:pPr/>
              <a:t>7</a:t>
            </a:fld>
            <a:endParaRPr lang="el-GR"/>
          </a:p>
        </p:txBody>
      </p:sp>
      <p:sp>
        <p:nvSpPr>
          <p:cNvPr id="12" name="11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3167764521"/>
      </p:ext>
    </p:extLst>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1445" y="571480"/>
            <a:ext cx="8121083" cy="785818"/>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Narrow" pitchFamily="34" charset="0"/>
              </a:rPr>
              <a:t>              </a:t>
            </a:r>
            <a:endParaRPr lang="el-GR" sz="2400" b="1" dirty="0">
              <a:solidFill>
                <a:schemeClr val="bg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5004048" y="688168"/>
            <a:ext cx="3423322" cy="523220"/>
          </a:xfrm>
          <a:prstGeom prst="rect">
            <a:avLst/>
          </a:prstGeom>
        </p:spPr>
        <p:txBody>
          <a:bodyPr wrap="square">
            <a:spAutoFit/>
          </a:bodyPr>
          <a:lstStyle/>
          <a:p>
            <a:pPr lvl="0">
              <a:spcBef>
                <a:spcPct val="0"/>
              </a:spcBef>
              <a:defRPr/>
            </a:pPr>
            <a:r>
              <a:rPr lang="en-US" sz="2800" b="1" dirty="0" smtClean="0">
                <a:solidFill>
                  <a:srgbClr val="0070C0"/>
                </a:solidFill>
                <a:latin typeface="Arial Narrow" pitchFamily="34" charset="0"/>
                <a:hlinkClick r:id="rId2"/>
              </a:rPr>
              <a:t>photodentro.edu.gr</a:t>
            </a:r>
            <a:r>
              <a:rPr lang="el-GR" sz="2800" b="1" dirty="0" smtClean="0">
                <a:solidFill>
                  <a:srgbClr val="0070C0"/>
                </a:solidFill>
                <a:latin typeface="Arial Narrow" pitchFamily="34" charset="0"/>
                <a:hlinkClick r:id="rId2"/>
              </a:rPr>
              <a:t>/</a:t>
            </a:r>
            <a:r>
              <a:rPr lang="en-US" sz="2800" b="1" dirty="0" err="1" smtClean="0">
                <a:solidFill>
                  <a:srgbClr val="0070C0"/>
                </a:solidFill>
                <a:latin typeface="Arial Narrow" pitchFamily="34" charset="0"/>
                <a:hlinkClick r:id="rId2"/>
              </a:rPr>
              <a:t>lor</a:t>
            </a:r>
            <a:r>
              <a:rPr lang="el-GR" sz="2800" b="1" dirty="0" smtClean="0">
                <a:solidFill>
                  <a:srgbClr val="0070C0"/>
                </a:solidFill>
                <a:latin typeface="Arial Narrow" pitchFamily="34" charset="0"/>
              </a:rPr>
              <a:t> </a:t>
            </a:r>
            <a:endParaRPr lang="el-GR" sz="2800" b="1" dirty="0">
              <a:solidFill>
                <a:srgbClr val="0070C0"/>
              </a:solidFill>
              <a:latin typeface="Trebuchet MS" pitchFamily="34" charset="0"/>
            </a:endParaRPr>
          </a:p>
        </p:txBody>
      </p:sp>
      <p:sp>
        <p:nvSpPr>
          <p:cNvPr id="9" name="Rectangle 8"/>
          <p:cNvSpPr/>
          <p:nvPr/>
        </p:nvSpPr>
        <p:spPr>
          <a:xfrm>
            <a:off x="1331319" y="580446"/>
            <a:ext cx="2685351" cy="738664"/>
          </a:xfrm>
          <a:prstGeom prst="rect">
            <a:avLst/>
          </a:prstGeom>
        </p:spPr>
        <p:txBody>
          <a:bodyPr wrap="none">
            <a:spAutoFit/>
          </a:bodyPr>
          <a:lstStyle/>
          <a:p>
            <a:pPr lvl="0">
              <a:spcBef>
                <a:spcPct val="0"/>
              </a:spcBef>
              <a:defRPr/>
            </a:pPr>
            <a:r>
              <a:rPr lang="el-G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Φωτόδεντρο</a:t>
            </a:r>
            <a:r>
              <a:rPr lang="el-GR"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rPr>
              <a:t> </a:t>
            </a:r>
            <a:endParaRPr lang="en-US" sz="2800" b="1" dirty="0" smtClean="0">
              <a:solidFill>
                <a:schemeClr val="tx1">
                  <a:lumMod val="20000"/>
                  <a:lumOff val="80000"/>
                </a:schemeClr>
              </a:solidFill>
              <a:effectLst>
                <a:outerShdw blurRad="38100" dist="38100" dir="2700000" algn="tl">
                  <a:srgbClr val="000000">
                    <a:alpha val="43137"/>
                  </a:srgbClr>
                </a:outerShdw>
              </a:effectLst>
              <a:latin typeface="Arial Narrow" pitchFamily="34" charset="0"/>
            </a:endParaRPr>
          </a:p>
          <a:p>
            <a:pPr lvl="0">
              <a:spcBef>
                <a:spcPct val="0"/>
              </a:spcBef>
              <a:defRPr/>
            </a:pPr>
            <a:r>
              <a:rPr lang="en-US" sz="1400" b="1" dirty="0" smtClean="0">
                <a:solidFill>
                  <a:schemeClr val="bg1">
                    <a:lumMod val="65000"/>
                  </a:schemeClr>
                </a:solidFill>
                <a:effectLst>
                  <a:outerShdw blurRad="38100" dist="38100" dir="2700000" algn="tl">
                    <a:srgbClr val="000000">
                      <a:alpha val="43137"/>
                    </a:srgbClr>
                  </a:outerShdw>
                </a:effectLst>
                <a:latin typeface="Arial Narrow" pitchFamily="34" charset="0"/>
              </a:rPr>
              <a:t>            </a:t>
            </a:r>
            <a:r>
              <a:rPr lang="el-GR" sz="1400" b="1" dirty="0" smtClean="0">
                <a:solidFill>
                  <a:schemeClr val="bg1"/>
                </a:solidFill>
                <a:effectLst>
                  <a:outerShdw blurRad="38100" dist="38100" dir="2700000" algn="tl">
                    <a:srgbClr val="000000">
                      <a:alpha val="43137"/>
                    </a:srgbClr>
                  </a:outerShdw>
                </a:effectLst>
                <a:latin typeface="Arial Narrow" pitchFamily="34" charset="0"/>
              </a:rPr>
              <a:t>ΜΑΘΗΣΙΑΚΑ ΑΝΤΙΚΕΙΜΕΝΑ </a:t>
            </a:r>
            <a:endParaRPr lang="el-GR" sz="14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15363" name="Picture 3" descr="C:\ELINA\A ΨΗΦΙΑΚΟ ΣΧΟΛΕΙΟ\ΕΙΚΟΝΕΣ - TEMPLATES - LOGOS\ΒΑΣΙΚΑ ΓΡΑΦΙΚΑ\photodentro\screenshots\lor\log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244" y="561541"/>
            <a:ext cx="854075"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ounded Rectangle 14"/>
          <p:cNvSpPr/>
          <p:nvPr/>
        </p:nvSpPr>
        <p:spPr>
          <a:xfrm>
            <a:off x="571472" y="1556792"/>
            <a:ext cx="8001056" cy="936104"/>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t"/>
          <a:lstStyle/>
          <a:p>
            <a:pPr lvl="0"/>
            <a:endParaRPr lang="el-GR" sz="1400" b="1" dirty="0" smtClean="0">
              <a:solidFill>
                <a:schemeClr val="accent5">
                  <a:lumMod val="75000"/>
                </a:schemeClr>
              </a:solidFill>
              <a:cs typeface="Tahoma" pitchFamily="34" charset="0"/>
            </a:endParaRPr>
          </a:p>
        </p:txBody>
      </p:sp>
      <p:sp>
        <p:nvSpPr>
          <p:cNvPr id="4" name="Rectangle 3"/>
          <p:cNvSpPr/>
          <p:nvPr/>
        </p:nvSpPr>
        <p:spPr>
          <a:xfrm>
            <a:off x="785786" y="1772815"/>
            <a:ext cx="7572428" cy="646331"/>
          </a:xfrm>
          <a:prstGeom prst="rect">
            <a:avLst/>
          </a:prstGeom>
        </p:spPr>
        <p:txBody>
          <a:bodyPr wrap="square">
            <a:spAutoFit/>
          </a:bodyPr>
          <a:lstStyle/>
          <a:p>
            <a:pPr lvl="0" algn="ctr">
              <a:spcBef>
                <a:spcPct val="0"/>
              </a:spcBef>
              <a:defRPr/>
            </a:pPr>
            <a:r>
              <a:rPr lang="el-GR" b="1" dirty="0">
                <a:solidFill>
                  <a:srgbClr val="C00000"/>
                </a:solidFill>
              </a:rPr>
              <a:t>Πανελλήνιο Αποθετήριο </a:t>
            </a:r>
            <a:r>
              <a:rPr lang="el-GR" b="1" dirty="0" smtClean="0">
                <a:solidFill>
                  <a:srgbClr val="C00000"/>
                </a:solidFill>
              </a:rPr>
              <a:t>Μαθησιακών Αντικειμένων </a:t>
            </a:r>
            <a:endParaRPr lang="el-GR" b="1" dirty="0">
              <a:solidFill>
                <a:srgbClr val="C00000"/>
              </a:solidFill>
            </a:endParaRPr>
          </a:p>
          <a:p>
            <a:pPr lvl="0" algn="ctr">
              <a:spcBef>
                <a:spcPct val="0"/>
              </a:spcBef>
              <a:defRPr/>
            </a:pPr>
            <a:r>
              <a:rPr lang="el-GR" b="1" dirty="0">
                <a:solidFill>
                  <a:srgbClr val="C00000"/>
                </a:solidFill>
              </a:rPr>
              <a:t>για την </a:t>
            </a:r>
            <a:r>
              <a:rPr lang="el-GR" b="1" dirty="0" smtClean="0">
                <a:solidFill>
                  <a:srgbClr val="C00000"/>
                </a:solidFill>
              </a:rPr>
              <a:t>Πρωτοβάθμια και Δευτεροβάθμια Εκπαίδευση</a:t>
            </a:r>
            <a:endParaRPr lang="el-GR" b="1" dirty="0">
              <a:solidFill>
                <a:srgbClr val="C00000"/>
              </a:solidFill>
            </a:endParaRPr>
          </a:p>
        </p:txBody>
      </p:sp>
      <p:sp>
        <p:nvSpPr>
          <p:cNvPr id="10" name="9 - Ορθογώνιο"/>
          <p:cNvSpPr/>
          <p:nvPr/>
        </p:nvSpPr>
        <p:spPr>
          <a:xfrm>
            <a:off x="642910" y="2643182"/>
            <a:ext cx="7786742" cy="3877985"/>
          </a:xfrm>
          <a:prstGeom prst="rect">
            <a:avLst/>
          </a:prstGeom>
        </p:spPr>
        <p:txBody>
          <a:bodyPr wrap="square">
            <a:spAutoFit/>
          </a:bodyPr>
          <a:lstStyle/>
          <a:p>
            <a:pPr algn="just"/>
            <a:r>
              <a:rPr lang="el-GR" sz="2400" dirty="0" smtClean="0">
                <a:latin typeface="Calibri" pitchFamily="34" charset="0"/>
                <a:cs typeface="Calibri" pitchFamily="34" charset="0"/>
              </a:rPr>
              <a:t>Τα ΜΑ που είναι δημοσιευμένα στο </a:t>
            </a:r>
            <a:r>
              <a:rPr lang="el-GR" sz="2400" dirty="0" err="1" smtClean="0">
                <a:latin typeface="Calibri" pitchFamily="34" charset="0"/>
                <a:cs typeface="Calibri" pitchFamily="34" charset="0"/>
              </a:rPr>
              <a:t>Φωτόδενδρο</a:t>
            </a:r>
            <a:r>
              <a:rPr lang="el-GR" sz="2400" dirty="0" smtClean="0">
                <a:latin typeface="Calibri" pitchFamily="34" charset="0"/>
                <a:cs typeface="Calibri" pitchFamily="34" charset="0"/>
              </a:rPr>
              <a:t> :</a:t>
            </a:r>
          </a:p>
          <a:p>
            <a:pPr algn="just">
              <a:buFont typeface="Arial" pitchFamily="34" charset="0"/>
              <a:buChar char="•"/>
            </a:pPr>
            <a:r>
              <a:rPr lang="el-GR" sz="2400" dirty="0" smtClean="0">
                <a:latin typeface="Calibri" pitchFamily="34" charset="0"/>
                <a:cs typeface="Calibri" pitchFamily="34" charset="0"/>
              </a:rPr>
              <a:t> μπορούν εύκολα να ανακτηθούν και να αποθηκευτούν στον προσωπικό υπολογιστή για χρήση εκτός διαδικτύου και </a:t>
            </a:r>
          </a:p>
          <a:p>
            <a:pPr algn="just">
              <a:buFont typeface="Arial" pitchFamily="34" charset="0"/>
              <a:buChar char="•"/>
            </a:pPr>
            <a:r>
              <a:rPr lang="el-GR" sz="2400" dirty="0" smtClean="0">
                <a:latin typeface="Calibri" pitchFamily="34" charset="0"/>
                <a:cs typeface="Calibri" pitchFamily="34" charset="0"/>
              </a:rPr>
              <a:t> είναι ελεύθερα </a:t>
            </a:r>
            <a:r>
              <a:rPr lang="el-GR" sz="2400" dirty="0" err="1" smtClean="0">
                <a:latin typeface="Calibri" pitchFamily="34" charset="0"/>
                <a:cs typeface="Calibri" pitchFamily="34" charset="0"/>
              </a:rPr>
              <a:t>προσβάσιμα</a:t>
            </a:r>
            <a:r>
              <a:rPr lang="el-GR" sz="2400" dirty="0" smtClean="0">
                <a:latin typeface="Calibri" pitchFamily="34" charset="0"/>
                <a:cs typeface="Calibri" pitchFamily="34" charset="0"/>
              </a:rPr>
              <a:t> (από εκπαιδευτικούς, μαθητές, γονείς αλλά και </a:t>
            </a:r>
            <a:r>
              <a:rPr lang="el-GR" sz="2400" b="1" dirty="0" smtClean="0">
                <a:solidFill>
                  <a:srgbClr val="800000"/>
                </a:solidFill>
                <a:latin typeface="Calibri" pitchFamily="34" charset="0"/>
                <a:cs typeface="Calibri" pitchFamily="34" charset="0"/>
              </a:rPr>
              <a:t>οποιονδήποτε</a:t>
            </a:r>
            <a:r>
              <a:rPr lang="el-GR" sz="2400" dirty="0" smtClean="0">
                <a:latin typeface="Calibri" pitchFamily="34" charset="0"/>
                <a:cs typeface="Calibri" pitchFamily="34" charset="0"/>
              </a:rPr>
              <a:t> άλλο ενδιαφερόμενο. </a:t>
            </a:r>
          </a:p>
          <a:p>
            <a:pPr algn="just"/>
            <a:r>
              <a:rPr lang="el-GR" sz="2400" dirty="0" smtClean="0">
                <a:latin typeface="Calibri" pitchFamily="34" charset="0"/>
                <a:cs typeface="Calibri" pitchFamily="34" charset="0"/>
              </a:rPr>
              <a:t>Κάθε μαθησιακό αντικείμενο </a:t>
            </a:r>
            <a:r>
              <a:rPr lang="el-GR" dirty="0" smtClean="0">
                <a:solidFill>
                  <a:schemeClr val="tx2">
                    <a:lumMod val="50000"/>
                  </a:schemeClr>
                </a:solidFill>
              </a:rPr>
              <a:t>συνοδεύεται από ένα αρχείο </a:t>
            </a:r>
            <a:r>
              <a:rPr lang="el-GR" dirty="0" err="1" smtClean="0">
                <a:solidFill>
                  <a:schemeClr val="tx2">
                    <a:lumMod val="50000"/>
                  </a:schemeClr>
                </a:solidFill>
              </a:rPr>
              <a:t>μεταδεδομένων</a:t>
            </a:r>
            <a:r>
              <a:rPr lang="el-GR" dirty="0" smtClean="0">
                <a:solidFill>
                  <a:schemeClr val="tx2">
                    <a:lumMod val="50000"/>
                  </a:schemeClr>
                </a:solidFill>
              </a:rPr>
              <a:t> (την ταυτότητά του) που :</a:t>
            </a:r>
          </a:p>
          <a:p>
            <a:pPr algn="just">
              <a:buFont typeface="Arial" pitchFamily="34" charset="0"/>
              <a:buChar char="•"/>
            </a:pPr>
            <a:r>
              <a:rPr lang="el-GR" dirty="0" smtClean="0">
                <a:solidFill>
                  <a:schemeClr val="tx2">
                    <a:lumMod val="50000"/>
                  </a:schemeClr>
                </a:solidFill>
              </a:rPr>
              <a:t> διευκολύνει την αναζήτησή του </a:t>
            </a:r>
          </a:p>
          <a:p>
            <a:pPr algn="just">
              <a:buFont typeface="Arial" pitchFamily="34" charset="0"/>
              <a:buChar char="•"/>
            </a:pPr>
            <a:r>
              <a:rPr lang="el-GR" dirty="0" smtClean="0">
                <a:solidFill>
                  <a:schemeClr val="tx2">
                    <a:lumMod val="50000"/>
                  </a:schemeClr>
                </a:solidFill>
              </a:rPr>
              <a:t> εντοπίζεται εύκολα με βάση τις λέξεις-κλειδιά του.</a:t>
            </a:r>
          </a:p>
          <a:p>
            <a:pPr algn="just"/>
            <a:endParaRPr lang="el-GR" sz="2400" dirty="0">
              <a:latin typeface="Calibri" pitchFamily="34" charset="0"/>
              <a:cs typeface="Calibri" pitchFamily="34" charset="0"/>
            </a:endParaRPr>
          </a:p>
        </p:txBody>
      </p:sp>
      <p:sp>
        <p:nvSpPr>
          <p:cNvPr id="11" name="10 - Θέση αριθμού διαφάνειας"/>
          <p:cNvSpPr>
            <a:spLocks noGrp="1"/>
          </p:cNvSpPr>
          <p:nvPr>
            <p:ph type="sldNum" sz="quarter" idx="12"/>
          </p:nvPr>
        </p:nvSpPr>
        <p:spPr/>
        <p:txBody>
          <a:bodyPr/>
          <a:lstStyle/>
          <a:p>
            <a:fld id="{050C3B82-D382-4485-B805-A31A836349D2}" type="slidenum">
              <a:rPr lang="el-GR" smtClean="0"/>
              <a:pPr/>
              <a:t>8</a:t>
            </a:fld>
            <a:endParaRPr lang="el-GR"/>
          </a:p>
        </p:txBody>
      </p:sp>
      <p:sp>
        <p:nvSpPr>
          <p:cNvPr id="12" name="11 - Θέση υποσέλιδου"/>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xmlns="" val="3226647745"/>
      </p:ext>
    </p:extLst>
  </p:cSld>
  <p:clrMapOvr>
    <a:masterClrMapping/>
  </p:clrMapOvr>
  <p:transition spd="slow">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428605"/>
            <a:ext cx="7229475" cy="571504"/>
          </a:xfrm>
        </p:spPr>
        <p:style>
          <a:lnRef idx="0">
            <a:scrgbClr r="0" g="0" b="0"/>
          </a:lnRef>
          <a:fillRef idx="1002">
            <a:schemeClr val="lt2"/>
          </a:fillRef>
          <a:effectRef idx="0">
            <a:scrgbClr r="0" g="0" b="0"/>
          </a:effectRef>
          <a:fontRef idx="major"/>
        </p:style>
        <p:txBody>
          <a:bodyPr>
            <a:normAutofit/>
          </a:bodyPr>
          <a:lstStyle/>
          <a:p>
            <a:pPr algn="ctr" eaLnBrk="1" fontAlgn="auto" hangingPunct="1">
              <a:spcAft>
                <a:spcPts val="0"/>
              </a:spcAft>
              <a:defRPr/>
            </a:pPr>
            <a:r>
              <a:rPr lang="el-GR" sz="2800" b="1" dirty="0" smtClean="0">
                <a:solidFill>
                  <a:srgbClr val="8E0000"/>
                </a:solidFill>
                <a:effectLst/>
              </a:rPr>
              <a:t>Το υλικό που δημιουργήθηκε</a:t>
            </a:r>
            <a:endParaRPr lang="el-GR" sz="2800" dirty="0">
              <a:solidFill>
                <a:srgbClr val="8E0000"/>
              </a:solidFill>
              <a:effectLst/>
            </a:endParaRPr>
          </a:p>
        </p:txBody>
      </p:sp>
      <p:sp>
        <p:nvSpPr>
          <p:cNvPr id="20483" name="2 - TextBox"/>
          <p:cNvSpPr txBox="1">
            <a:spLocks noChangeArrowheads="1"/>
          </p:cNvSpPr>
          <p:nvPr/>
        </p:nvSpPr>
        <p:spPr bwMode="auto">
          <a:xfrm>
            <a:off x="357158" y="1000108"/>
            <a:ext cx="8429625" cy="5365195"/>
          </a:xfrm>
          <a:prstGeom prst="rect">
            <a:avLst/>
          </a:prstGeom>
          <a:noFill/>
          <a:ln w="9525">
            <a:noFill/>
            <a:miter lim="800000"/>
            <a:headEnd/>
            <a:tailEnd/>
          </a:ln>
        </p:spPr>
        <p:txBody>
          <a:bodyPr wrap="square">
            <a:spAutoFit/>
          </a:bodyPr>
          <a:lstStyle/>
          <a:p>
            <a:pPr>
              <a:buFont typeface="Wingdings" pitchFamily="2" charset="2"/>
              <a:buChar char="ü"/>
              <a:defRPr/>
            </a:pPr>
            <a:r>
              <a:rPr lang="el-GR" sz="2200" b="1" dirty="0" smtClean="0">
                <a:solidFill>
                  <a:schemeClr val="tx2">
                    <a:lumMod val="50000"/>
                  </a:schemeClr>
                </a:solidFill>
                <a:latin typeface="Calibri" pitchFamily="34" charset="0"/>
                <a:cs typeface="Calibri" pitchFamily="34" charset="0"/>
              </a:rPr>
              <a:t>Παρουσιάσεις</a:t>
            </a:r>
            <a:r>
              <a:rPr lang="el-GR" sz="2200" dirty="0" smtClean="0">
                <a:solidFill>
                  <a:schemeClr val="tx2">
                    <a:lumMod val="50000"/>
                  </a:schemeClr>
                </a:solidFill>
                <a:latin typeface="Calibri" pitchFamily="34" charset="0"/>
                <a:cs typeface="Calibri" pitchFamily="34" charset="0"/>
              </a:rPr>
              <a:t> (Εισαγωγικές παρουσιάσεις, Συλλογές εικόνων (</a:t>
            </a:r>
            <a:r>
              <a:rPr lang="en-US" sz="2200" dirty="0" smtClean="0">
                <a:solidFill>
                  <a:schemeClr val="tx2">
                    <a:lumMod val="50000"/>
                  </a:schemeClr>
                </a:solidFill>
                <a:latin typeface="Calibri" pitchFamily="34" charset="0"/>
                <a:cs typeface="Calibri" pitchFamily="34" charset="0"/>
              </a:rPr>
              <a:t>photo-gallery</a:t>
            </a:r>
            <a:r>
              <a:rPr lang="el-GR" sz="2200" dirty="0" smtClean="0">
                <a:solidFill>
                  <a:schemeClr val="tx2">
                    <a:lumMod val="50000"/>
                  </a:schemeClr>
                </a:solidFill>
                <a:latin typeface="Calibri" pitchFamily="34" charset="0"/>
                <a:cs typeface="Calibri" pitchFamily="34" charset="0"/>
              </a:rPr>
              <a:t>), </a:t>
            </a:r>
            <a:r>
              <a:rPr lang="en-US" sz="2200" dirty="0" smtClean="0">
                <a:solidFill>
                  <a:schemeClr val="tx2">
                    <a:lumMod val="50000"/>
                  </a:schemeClr>
                </a:solidFill>
                <a:latin typeface="Calibri" pitchFamily="34" charset="0"/>
                <a:cs typeface="Calibri" pitchFamily="34" charset="0"/>
              </a:rPr>
              <a:t>E</a:t>
            </a:r>
            <a:r>
              <a:rPr lang="el-GR" sz="2200" dirty="0" err="1" smtClean="0">
                <a:solidFill>
                  <a:schemeClr val="tx2">
                    <a:lumMod val="50000"/>
                  </a:schemeClr>
                </a:solidFill>
                <a:latin typeface="Calibri" pitchFamily="34" charset="0"/>
                <a:cs typeface="Calibri" pitchFamily="34" charset="0"/>
              </a:rPr>
              <a:t>ικονικές</a:t>
            </a:r>
            <a:r>
              <a:rPr lang="el-GR" sz="2200" dirty="0" smtClean="0">
                <a:solidFill>
                  <a:schemeClr val="tx2">
                    <a:lumMod val="50000"/>
                  </a:schemeClr>
                </a:solidFill>
                <a:latin typeface="Calibri" pitchFamily="34" charset="0"/>
                <a:cs typeface="Calibri" pitchFamily="34" charset="0"/>
              </a:rPr>
              <a:t> περιηγήσεις) </a:t>
            </a:r>
          </a:p>
          <a:p>
            <a:pPr>
              <a:spcAft>
                <a:spcPts val="600"/>
              </a:spcAft>
              <a:buFont typeface="Wingdings" pitchFamily="2" charset="2"/>
              <a:buChar char="ü"/>
            </a:pPr>
            <a:r>
              <a:rPr lang="el-GR" sz="2200" b="1" dirty="0" smtClean="0">
                <a:solidFill>
                  <a:schemeClr val="tx2">
                    <a:lumMod val="50000"/>
                  </a:schemeClr>
                </a:solidFill>
                <a:latin typeface="Calibri" pitchFamily="34" charset="0"/>
                <a:cs typeface="Calibri" pitchFamily="34" charset="0"/>
              </a:rPr>
              <a:t>Δραστηριότητες</a:t>
            </a:r>
            <a:r>
              <a:rPr lang="el-GR" sz="2200" dirty="0" smtClean="0">
                <a:solidFill>
                  <a:schemeClr val="tx2">
                    <a:lumMod val="50000"/>
                  </a:schemeClr>
                </a:solidFill>
                <a:latin typeface="Calibri" pitchFamily="34" charset="0"/>
                <a:cs typeface="Calibri" pitchFamily="34" charset="0"/>
              </a:rPr>
              <a:t> </a:t>
            </a:r>
            <a:r>
              <a:rPr lang="el-GR" sz="2200" dirty="0" err="1" smtClean="0">
                <a:solidFill>
                  <a:schemeClr val="tx2">
                    <a:lumMod val="50000"/>
                  </a:schemeClr>
                </a:solidFill>
                <a:latin typeface="Calibri" pitchFamily="34" charset="0"/>
                <a:cs typeface="Calibri" pitchFamily="34" charset="0"/>
              </a:rPr>
              <a:t>διαδραστικού</a:t>
            </a:r>
            <a:r>
              <a:rPr lang="el-GR" sz="2200" dirty="0" smtClean="0">
                <a:solidFill>
                  <a:schemeClr val="tx2">
                    <a:lumMod val="50000"/>
                  </a:schemeClr>
                </a:solidFill>
                <a:latin typeface="Calibri" pitchFamily="34" charset="0"/>
                <a:cs typeface="Calibri" pitchFamily="34" charset="0"/>
              </a:rPr>
              <a:t> τύπου (π.χ. (</a:t>
            </a:r>
            <a:r>
              <a:rPr lang="el-GR" sz="2200" dirty="0" err="1" smtClean="0">
                <a:solidFill>
                  <a:schemeClr val="tx2">
                    <a:lumMod val="50000"/>
                  </a:schemeClr>
                </a:solidFill>
                <a:latin typeface="Calibri" pitchFamily="34" charset="0"/>
                <a:cs typeface="Calibri" pitchFamily="34" charset="0"/>
              </a:rPr>
              <a:t>Χρονολόγια</a:t>
            </a:r>
            <a:r>
              <a:rPr lang="el-GR" sz="2200" dirty="0" smtClean="0">
                <a:solidFill>
                  <a:schemeClr val="tx2">
                    <a:lumMod val="50000"/>
                  </a:schemeClr>
                </a:solidFill>
                <a:latin typeface="Calibri" pitchFamily="34" charset="0"/>
                <a:cs typeface="Calibri" pitchFamily="34" charset="0"/>
              </a:rPr>
              <a:t>, Χάρτες εννοιών,  Εκπαιδευτικά παιχνίδια: σταυρόλεξα, ακροστιχίδες, </a:t>
            </a:r>
            <a:r>
              <a:rPr lang="el-GR" sz="2200" dirty="0" err="1" smtClean="0">
                <a:solidFill>
                  <a:schemeClr val="tx2">
                    <a:lumMod val="50000"/>
                  </a:schemeClr>
                </a:solidFill>
                <a:latin typeface="Calibri" pitchFamily="34" charset="0"/>
                <a:cs typeface="Calibri" pitchFamily="34" charset="0"/>
              </a:rPr>
              <a:t>μεσοστιχίδες</a:t>
            </a:r>
            <a:r>
              <a:rPr lang="el-GR" sz="2200" dirty="0" smtClean="0">
                <a:solidFill>
                  <a:schemeClr val="tx2">
                    <a:lumMod val="50000"/>
                  </a:schemeClr>
                </a:solidFill>
                <a:latin typeface="Calibri" pitchFamily="34" charset="0"/>
                <a:cs typeface="Calibri" pitchFamily="34" charset="0"/>
              </a:rPr>
              <a:t>, </a:t>
            </a:r>
            <a:r>
              <a:rPr lang="el-GR" sz="2200" dirty="0" err="1" smtClean="0">
                <a:solidFill>
                  <a:schemeClr val="tx2">
                    <a:lumMod val="50000"/>
                  </a:schemeClr>
                </a:solidFill>
                <a:latin typeface="Calibri" pitchFamily="34" charset="0"/>
                <a:cs typeface="Calibri" pitchFamily="34" charset="0"/>
              </a:rPr>
              <a:t>παζλ</a:t>
            </a:r>
            <a:r>
              <a:rPr lang="el-GR" sz="2200" dirty="0" smtClean="0">
                <a:solidFill>
                  <a:schemeClr val="tx2">
                    <a:lumMod val="50000"/>
                  </a:schemeClr>
                </a:solidFill>
                <a:latin typeface="Calibri" pitchFamily="34" charset="0"/>
                <a:cs typeface="Calibri" pitchFamily="34" charset="0"/>
              </a:rPr>
              <a:t>)</a:t>
            </a:r>
            <a:endParaRPr lang="en-US" sz="2200" dirty="0">
              <a:solidFill>
                <a:schemeClr val="tx2">
                  <a:lumMod val="50000"/>
                </a:schemeClr>
              </a:solidFill>
              <a:latin typeface="Calibri" pitchFamily="34" charset="0"/>
              <a:cs typeface="Calibri" pitchFamily="34" charset="0"/>
            </a:endParaRPr>
          </a:p>
          <a:p>
            <a:pPr>
              <a:spcAft>
                <a:spcPts val="600"/>
              </a:spcAft>
              <a:buFont typeface="Wingdings" pitchFamily="2" charset="2"/>
              <a:buChar char="ü"/>
            </a:pPr>
            <a:r>
              <a:rPr lang="el-GR" sz="2200" b="1" dirty="0" smtClean="0">
                <a:solidFill>
                  <a:schemeClr val="tx2">
                    <a:lumMod val="50000"/>
                  </a:schemeClr>
                </a:solidFill>
                <a:latin typeface="Calibri" pitchFamily="34" charset="0"/>
                <a:cs typeface="Calibri" pitchFamily="34" charset="0"/>
              </a:rPr>
              <a:t>Ασκήσεις</a:t>
            </a:r>
            <a:r>
              <a:rPr lang="el-GR" sz="2200" dirty="0" smtClean="0">
                <a:solidFill>
                  <a:schemeClr val="tx2">
                    <a:lumMod val="50000"/>
                  </a:schemeClr>
                </a:solidFill>
                <a:latin typeface="Calibri" pitchFamily="34" charset="0"/>
                <a:cs typeface="Calibri" pitchFamily="34" charset="0"/>
              </a:rPr>
              <a:t> </a:t>
            </a:r>
            <a:r>
              <a:rPr lang="en-US" sz="2200" dirty="0" smtClean="0">
                <a:solidFill>
                  <a:schemeClr val="tx2">
                    <a:lumMod val="50000"/>
                  </a:schemeClr>
                </a:solidFill>
                <a:latin typeface="Calibri" pitchFamily="34" charset="0"/>
                <a:cs typeface="Calibri" pitchFamily="34" charset="0"/>
              </a:rPr>
              <a:t>–</a:t>
            </a:r>
            <a:r>
              <a:rPr lang="el-GR" sz="2200" b="1" dirty="0" err="1" smtClean="0">
                <a:solidFill>
                  <a:schemeClr val="tx2">
                    <a:lumMod val="50000"/>
                  </a:schemeClr>
                </a:solidFill>
                <a:latin typeface="Calibri" pitchFamily="34" charset="0"/>
                <a:cs typeface="Calibri" pitchFamily="34" charset="0"/>
              </a:rPr>
              <a:t>quiz</a:t>
            </a:r>
            <a:r>
              <a:rPr lang="en-US" sz="2200" b="1" dirty="0" smtClean="0">
                <a:solidFill>
                  <a:schemeClr val="tx2">
                    <a:lumMod val="50000"/>
                  </a:schemeClr>
                </a:solidFill>
                <a:latin typeface="Calibri" pitchFamily="34" charset="0"/>
                <a:cs typeface="Calibri" pitchFamily="34" charset="0"/>
              </a:rPr>
              <a:t>  (</a:t>
            </a:r>
            <a:r>
              <a:rPr lang="el-GR" sz="2200" dirty="0" smtClean="0">
                <a:solidFill>
                  <a:schemeClr val="tx2">
                    <a:lumMod val="50000"/>
                  </a:schemeClr>
                </a:solidFill>
                <a:latin typeface="Calibri" pitchFamily="34" charset="0"/>
                <a:cs typeface="Calibri" pitchFamily="34" charset="0"/>
              </a:rPr>
              <a:t>αντιστοίχισης, πολλαπλής επιλογής, σωστού λάθους κ.α.)</a:t>
            </a:r>
          </a:p>
          <a:p>
            <a:pPr>
              <a:spcAft>
                <a:spcPts val="600"/>
              </a:spcAft>
              <a:buFont typeface="Wingdings" pitchFamily="2" charset="2"/>
              <a:buChar char="ü"/>
            </a:pPr>
            <a:r>
              <a:rPr lang="el-GR" sz="2200" dirty="0" smtClean="0">
                <a:solidFill>
                  <a:schemeClr val="tx2">
                    <a:lumMod val="50000"/>
                  </a:schemeClr>
                </a:solidFill>
                <a:latin typeface="Calibri" pitchFamily="34" charset="0"/>
                <a:cs typeface="Calibri" pitchFamily="34" charset="0"/>
              </a:rPr>
              <a:t>Ψηφιακά </a:t>
            </a:r>
            <a:r>
              <a:rPr lang="el-GR" sz="2200" b="1" dirty="0" err="1" smtClean="0">
                <a:solidFill>
                  <a:schemeClr val="tx2">
                    <a:lumMod val="50000"/>
                  </a:schemeClr>
                </a:solidFill>
                <a:latin typeface="Calibri" pitchFamily="34" charset="0"/>
                <a:cs typeface="Calibri" pitchFamily="34" charset="0"/>
              </a:rPr>
              <a:t>κόμικ</a:t>
            </a:r>
            <a:endParaRPr lang="en-US" sz="2200" b="1" dirty="0">
              <a:solidFill>
                <a:schemeClr val="tx2">
                  <a:lumMod val="50000"/>
                </a:schemeClr>
              </a:solidFill>
              <a:latin typeface="Calibri" pitchFamily="34" charset="0"/>
              <a:cs typeface="Calibri" pitchFamily="34" charset="0"/>
            </a:endParaRPr>
          </a:p>
          <a:p>
            <a:pPr>
              <a:spcAft>
                <a:spcPts val="600"/>
              </a:spcAft>
              <a:buFont typeface="Wingdings" pitchFamily="2" charset="2"/>
              <a:buChar char="ü"/>
            </a:pPr>
            <a:r>
              <a:rPr lang="el-GR" sz="2200" dirty="0" err="1" smtClean="0">
                <a:solidFill>
                  <a:schemeClr val="tx2">
                    <a:lumMod val="50000"/>
                  </a:schemeClr>
                </a:solidFill>
                <a:latin typeface="Calibri" pitchFamily="34" charset="0"/>
                <a:cs typeface="Calibri" pitchFamily="34" charset="0"/>
              </a:rPr>
              <a:t>Διαδραστικοί</a:t>
            </a:r>
            <a:r>
              <a:rPr lang="el-GR" sz="2200" dirty="0" smtClean="0">
                <a:solidFill>
                  <a:schemeClr val="tx2">
                    <a:lumMod val="50000"/>
                  </a:schemeClr>
                </a:solidFill>
                <a:latin typeface="Calibri" pitchFamily="34" charset="0"/>
                <a:cs typeface="Calibri" pitchFamily="34" charset="0"/>
              </a:rPr>
              <a:t> </a:t>
            </a:r>
            <a:r>
              <a:rPr lang="el-GR" sz="2200" b="1" dirty="0" smtClean="0">
                <a:solidFill>
                  <a:schemeClr val="tx2">
                    <a:lumMod val="50000"/>
                  </a:schemeClr>
                </a:solidFill>
                <a:latin typeface="Calibri" pitchFamily="34" charset="0"/>
                <a:cs typeface="Calibri" pitchFamily="34" charset="0"/>
              </a:rPr>
              <a:t>Χάρτες</a:t>
            </a:r>
            <a:endParaRPr lang="el-GR" sz="2200" dirty="0" smtClean="0">
              <a:solidFill>
                <a:schemeClr val="tx2">
                  <a:lumMod val="50000"/>
                </a:schemeClr>
              </a:solidFill>
              <a:latin typeface="Calibri" pitchFamily="34" charset="0"/>
              <a:cs typeface="Calibri" pitchFamily="34" charset="0"/>
            </a:endParaRPr>
          </a:p>
          <a:p>
            <a:pPr>
              <a:spcAft>
                <a:spcPts val="600"/>
              </a:spcAft>
              <a:buFont typeface="Wingdings" pitchFamily="2" charset="2"/>
              <a:buChar char="ü"/>
            </a:pPr>
            <a:r>
              <a:rPr lang="en-US" sz="2200" dirty="0" err="1" smtClean="0">
                <a:solidFill>
                  <a:schemeClr val="tx2">
                    <a:lumMod val="50000"/>
                  </a:schemeClr>
                </a:solidFill>
                <a:latin typeface="Calibri" pitchFamily="34" charset="0"/>
                <a:cs typeface="Calibri" pitchFamily="34" charset="0"/>
              </a:rPr>
              <a:t>Αρχεία</a:t>
            </a:r>
            <a:r>
              <a:rPr lang="en-US" sz="2200" dirty="0" smtClean="0">
                <a:solidFill>
                  <a:schemeClr val="tx2">
                    <a:lumMod val="50000"/>
                  </a:schemeClr>
                </a:solidFill>
                <a:latin typeface="Calibri" pitchFamily="34" charset="0"/>
                <a:cs typeface="Calibri" pitchFamily="34" charset="0"/>
              </a:rPr>
              <a:t> </a:t>
            </a:r>
            <a:r>
              <a:rPr lang="en-US" sz="2200" b="1" dirty="0" err="1" smtClean="0">
                <a:solidFill>
                  <a:schemeClr val="tx2">
                    <a:lumMod val="50000"/>
                  </a:schemeClr>
                </a:solidFill>
                <a:latin typeface="Calibri" pitchFamily="34" charset="0"/>
                <a:cs typeface="Calibri" pitchFamily="34" charset="0"/>
              </a:rPr>
              <a:t>ήχου</a:t>
            </a:r>
            <a:endParaRPr lang="en-US" sz="2200" b="1" dirty="0">
              <a:solidFill>
                <a:schemeClr val="tx2">
                  <a:lumMod val="50000"/>
                </a:schemeClr>
              </a:solidFill>
              <a:latin typeface="Calibri" pitchFamily="34" charset="0"/>
              <a:cs typeface="Calibri" pitchFamily="34" charset="0"/>
            </a:endParaRPr>
          </a:p>
          <a:p>
            <a:pPr>
              <a:spcAft>
                <a:spcPts val="600"/>
              </a:spcAft>
              <a:buFont typeface="Wingdings" pitchFamily="2" charset="2"/>
              <a:buChar char="ü"/>
            </a:pPr>
            <a:r>
              <a:rPr lang="el-GR" sz="2200" b="1" dirty="0" smtClean="0">
                <a:solidFill>
                  <a:schemeClr val="tx2">
                    <a:lumMod val="50000"/>
                  </a:schemeClr>
                </a:solidFill>
                <a:latin typeface="Calibri" pitchFamily="34" charset="0"/>
                <a:cs typeface="Calibri" pitchFamily="34" charset="0"/>
              </a:rPr>
              <a:t>Βίντεο</a:t>
            </a:r>
            <a:r>
              <a:rPr lang="el-GR" sz="2200" dirty="0" smtClean="0">
                <a:solidFill>
                  <a:schemeClr val="tx2">
                    <a:lumMod val="50000"/>
                  </a:schemeClr>
                </a:solidFill>
                <a:latin typeface="Calibri" pitchFamily="34" charset="0"/>
                <a:cs typeface="Calibri" pitchFamily="34" charset="0"/>
              </a:rPr>
              <a:t> (από Πατριαρχεία, Μητροπόλεις, Αρχιεπισκοπή Αμερικής κ.ά.)</a:t>
            </a:r>
            <a:endParaRPr lang="en-US" sz="2200" dirty="0">
              <a:solidFill>
                <a:schemeClr val="tx2">
                  <a:lumMod val="50000"/>
                </a:schemeClr>
              </a:solidFill>
              <a:latin typeface="Calibri" pitchFamily="34" charset="0"/>
              <a:cs typeface="Calibri" pitchFamily="34" charset="0"/>
            </a:endParaRPr>
          </a:p>
          <a:p>
            <a:pPr>
              <a:spcAft>
                <a:spcPts val="600"/>
              </a:spcAft>
              <a:buFont typeface="Wingdings" pitchFamily="2" charset="2"/>
              <a:buChar char="ü"/>
            </a:pPr>
            <a:r>
              <a:rPr lang="el-GR" sz="2200" b="1" dirty="0" smtClean="0">
                <a:solidFill>
                  <a:schemeClr val="tx2">
                    <a:lumMod val="50000"/>
                  </a:schemeClr>
                </a:solidFill>
                <a:latin typeface="Calibri" pitchFamily="34" charset="0"/>
                <a:cs typeface="Calibri" pitchFamily="34" charset="0"/>
              </a:rPr>
              <a:t>Σύνδεσμοι</a:t>
            </a:r>
            <a:r>
              <a:rPr lang="el-GR" sz="2200" dirty="0" smtClean="0">
                <a:solidFill>
                  <a:schemeClr val="tx2">
                    <a:lumMod val="50000"/>
                  </a:schemeClr>
                </a:solidFill>
                <a:latin typeface="Calibri" pitchFamily="34" charset="0"/>
                <a:cs typeface="Calibri" pitchFamily="34" charset="0"/>
              </a:rPr>
              <a:t> (με Εθνικό Οπτικοακουστικό Αρχείο ΕΡΤ, </a:t>
            </a:r>
            <a:r>
              <a:rPr lang="el-GR" sz="2200" dirty="0" err="1" smtClean="0">
                <a:solidFill>
                  <a:schemeClr val="tx2">
                    <a:lumMod val="50000"/>
                  </a:schemeClr>
                </a:solidFill>
                <a:latin typeface="Calibri" pitchFamily="34" charset="0"/>
                <a:cs typeface="Calibri" pitchFamily="34" charset="0"/>
              </a:rPr>
              <a:t>Βικιπαίδεια</a:t>
            </a:r>
            <a:r>
              <a:rPr lang="el-GR" sz="2200" dirty="0" smtClean="0">
                <a:solidFill>
                  <a:schemeClr val="tx2">
                    <a:lumMod val="50000"/>
                  </a:schemeClr>
                </a:solidFill>
                <a:latin typeface="Calibri" pitchFamily="34" charset="0"/>
                <a:cs typeface="Calibri" pitchFamily="34" charset="0"/>
              </a:rPr>
              <a:t>,  λεξικό Τριανταφυλλίδη, Πατριαρχεία, Μητροπόλεις, Συναξαριστής, Γλωσσάρι Βιβλίου κ.α.)</a:t>
            </a:r>
            <a:endParaRPr lang="el-GR" sz="2200" dirty="0">
              <a:solidFill>
                <a:schemeClr val="tx2">
                  <a:lumMod val="50000"/>
                </a:schemeClr>
              </a:solidFill>
              <a:latin typeface="Calibri" pitchFamily="34" charset="0"/>
              <a:cs typeface="Calibri" pitchFamily="34" charset="0"/>
            </a:endParaRPr>
          </a:p>
        </p:txBody>
      </p:sp>
      <p:sp>
        <p:nvSpPr>
          <p:cNvPr id="4" name="3 - Θέση αριθμού διαφάνειας"/>
          <p:cNvSpPr>
            <a:spLocks noGrp="1"/>
          </p:cNvSpPr>
          <p:nvPr>
            <p:ph type="sldNum" sz="quarter" idx="12"/>
          </p:nvPr>
        </p:nvSpPr>
        <p:spPr/>
        <p:txBody>
          <a:bodyPr/>
          <a:lstStyle/>
          <a:p>
            <a:fld id="{050C3B82-D382-4485-B805-A31A836349D2}" type="slidenum">
              <a:rPr lang="el-GR" smtClean="0"/>
              <a:pPr/>
              <a:t>9</a:t>
            </a:fld>
            <a:endParaRPr lang="el-GR"/>
          </a:p>
        </p:txBody>
      </p:sp>
      <p:sp>
        <p:nvSpPr>
          <p:cNvPr id="5" name="4 - Θέση υποσέλιδου"/>
          <p:cNvSpPr>
            <a:spLocks noGrp="1"/>
          </p:cNvSpPr>
          <p:nvPr>
            <p:ph type="ftr" sz="quarter" idx="11"/>
          </p:nvPr>
        </p:nvSpPr>
        <p:spPr/>
        <p:txBody>
          <a:bodyPr/>
          <a:lstStyle/>
          <a:p>
            <a:endParaRPr lang="el-GR" dirty="0"/>
          </a:p>
        </p:txBody>
      </p:sp>
    </p:spTree>
  </p:cSld>
  <p:clrMapOvr>
    <a:masterClrMapping/>
  </p:clrMapOvr>
  <p:transition spd="slow">
    <p:cover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2">
      <a:dk1>
        <a:srgbClr val="3B3B3B"/>
      </a:dk1>
      <a:lt1>
        <a:sysClr val="window" lastClr="FFFFFF"/>
      </a:lt1>
      <a:dk2>
        <a:srgbClr val="3B3B3B"/>
      </a:dk2>
      <a:lt2>
        <a:srgbClr val="C7CFBD"/>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3816</TotalTime>
  <Words>1464</Words>
  <Application>Microsoft Office PowerPoint</Application>
  <PresentationFormat>Προβολή στην οθόνη (4:3)</PresentationFormat>
  <Paragraphs>256</Paragraphs>
  <Slides>32</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Aspect</vt:lpstr>
      <vt:lpstr>Διαφάνεια 1</vt:lpstr>
      <vt:lpstr>Διαφάνεια 2</vt:lpstr>
      <vt:lpstr>Ομάδα εμπλουτισμού των βιβλίων Θρησκευτικών</vt:lpstr>
      <vt:lpstr>Βιβλία Θρησκευτικών Δημοτικού  που εμπλουτίσθηκαν</vt:lpstr>
      <vt:lpstr>Διαφάνεια 5</vt:lpstr>
      <vt:lpstr>Διαφάνεια 6</vt:lpstr>
      <vt:lpstr>Διαφάνεια 7</vt:lpstr>
      <vt:lpstr>Διαφάνεια 8</vt:lpstr>
      <vt:lpstr>Το υλικό που δημιουργήθηκε</vt:lpstr>
      <vt:lpstr>Λογισμικά που χρησιμοποιήθηκαν</vt:lpstr>
      <vt:lpstr>Διαφάνεια 11</vt:lpstr>
      <vt:lpstr>Διαφάνεια 12</vt:lpstr>
      <vt:lpstr>Εισαγωγικές παρουσιάσεις </vt:lpstr>
      <vt:lpstr>Ασκήσεις </vt:lpstr>
      <vt:lpstr>Ασκήσεις</vt:lpstr>
      <vt:lpstr>Εκπαιδευτικά Παιχνίδια</vt:lpstr>
      <vt:lpstr>Εκπαιδευτικά Παιχνίδια (π.χ. σταυρόλεξα)</vt:lpstr>
      <vt:lpstr>Διαφάνεια 18</vt:lpstr>
      <vt:lpstr>Συλλογές εικόνων ή φωτογραφιών</vt:lpstr>
      <vt:lpstr>Διαφάνεια 20</vt:lpstr>
      <vt:lpstr>Δραστηριότητες Διαδραστικού τύπου </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Vhj,l</dc:title>
  <dc:creator>Elina Megalou</dc:creator>
  <cp:lastModifiedBy>mitropoulou</cp:lastModifiedBy>
  <cp:revision>465</cp:revision>
  <dcterms:created xsi:type="dcterms:W3CDTF">2012-10-31T13:34:45Z</dcterms:created>
  <dcterms:modified xsi:type="dcterms:W3CDTF">2015-09-30T21:04:27Z</dcterms:modified>
</cp:coreProperties>
</file>